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Nuni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Nuni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boldItalic.fntdata"/><Relationship Id="rId30" Type="http://schemas.openxmlformats.org/officeDocument/2006/relationships/font" Target="fonts/Nuni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jp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1" cy="752108"/>
            <a:chOff x="6917201" y="0"/>
            <a:chExt cx="2227776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7" cy="925737"/>
            <a:chOff x="6917201" y="0"/>
            <a:chExt cx="2227776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3" cy="1083308"/>
            <a:chOff x="6917201" y="0"/>
            <a:chExt cx="2227776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1" cy="1024165"/>
            <a:chOff x="6917201" y="0"/>
            <a:chExt cx="2227776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3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2" name="Google Shape;42;p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3" name="Google Shape;43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" name="Google Shape;46;p4"/>
          <p:cNvGrpSpPr/>
          <p:nvPr/>
        </p:nvGrpSpPr>
        <p:grpSpPr>
          <a:xfrm>
            <a:off x="5594191" y="3961115"/>
            <a:ext cx="2910144" cy="1182340"/>
            <a:chOff x="6917201" y="0"/>
            <a:chExt cx="2227776" cy="863400"/>
          </a:xfrm>
        </p:grpSpPr>
        <p:sp>
          <p:nvSpPr>
            <p:cNvPr id="47" name="Google Shape;47;p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" name="Google Shape;50;p4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51" name="Google Shape;51;p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" name="Google Shape;54;p4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5" cy="617072"/>
            <a:chOff x="6917201" y="0"/>
            <a:chExt cx="2227776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4" cy="1261514"/>
            <a:chOff x="6917201" y="0"/>
            <a:chExt cx="2227776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gif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/>
        </p:nvSpPr>
        <p:spPr>
          <a:xfrm>
            <a:off x="1851650" y="1581625"/>
            <a:ext cx="48993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“Credit Card Project” Report</a:t>
            </a:r>
            <a:endParaRPr b="0" i="0" sz="3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3"/>
          <p:cNvSpPr txBox="1"/>
          <p:nvPr/>
        </p:nvSpPr>
        <p:spPr>
          <a:xfrm>
            <a:off x="2760950" y="2867425"/>
            <a:ext cx="3080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By: Ghadeer Kurdi, and Ghadah Fadalah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 txBox="1"/>
          <p:nvPr/>
        </p:nvSpPr>
        <p:spPr>
          <a:xfrm>
            <a:off x="938700" y="437200"/>
            <a:ext cx="69438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Looks like most of our instances belong to tenure 12 and this explains its skewness </a:t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7" name="Google Shape;20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1275" y="968225"/>
            <a:ext cx="3519326" cy="2429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 txBox="1"/>
          <p:nvPr/>
        </p:nvSpPr>
        <p:spPr>
          <a:xfrm>
            <a:off x="3312300" y="3397500"/>
            <a:ext cx="14931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TENURE</a:t>
            </a:r>
            <a:endParaRPr b="0" i="0" sz="13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/>
        </p:nvSpPr>
        <p:spPr>
          <a:xfrm>
            <a:off x="309300" y="315200"/>
            <a:ext cx="2787000" cy="4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9E1A5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1A5B"/>
              </a:buClr>
              <a:buSzPts val="1600"/>
              <a:buFont typeface="Calibri"/>
              <a:buChar char="●"/>
            </a:pPr>
            <a:r>
              <a:rPr b="0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 Some variables have moderate to high correlation values to other variables (&gt;0.5 to 1)</a:t>
            </a:r>
            <a:endParaRPr b="0" i="0" sz="1600" u="none" cap="none" strike="noStrike">
              <a:solidFill>
                <a:srgbClr val="9E1A5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9E1A5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1A5B"/>
              </a:buClr>
              <a:buSzPts val="1600"/>
              <a:buFont typeface="Calibri"/>
              <a:buChar char="●"/>
            </a:pPr>
            <a:r>
              <a:rPr b="0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PURCHASES</a:t>
            </a:r>
            <a:r>
              <a:rPr b="0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b="1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ONEOFF_PURCHASES</a:t>
            </a:r>
            <a:r>
              <a:rPr b="0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  (</a:t>
            </a:r>
            <a:r>
              <a:rPr b="1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0.92</a:t>
            </a:r>
            <a:r>
              <a:rPr b="0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 )</a:t>
            </a:r>
            <a:endParaRPr b="0" i="0" sz="1600" u="none" cap="none" strike="noStrike">
              <a:solidFill>
                <a:srgbClr val="9E1A5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9E1A5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1A5B"/>
              </a:buClr>
              <a:buSzPts val="1600"/>
              <a:buFont typeface="Calibri"/>
              <a:buChar char="●"/>
            </a:pPr>
            <a:r>
              <a:rPr b="0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CASH_ADVANCE_TRX</a:t>
            </a:r>
            <a:r>
              <a:rPr b="0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 with </a:t>
            </a:r>
            <a:r>
              <a:rPr b="1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CASH_ADVANCE_FREQUENCY</a:t>
            </a:r>
            <a:r>
              <a:rPr b="0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 (0.8 ).</a:t>
            </a:r>
            <a:endParaRPr b="0" i="0" sz="1600" u="none" cap="none" strike="noStrike">
              <a:solidFill>
                <a:srgbClr val="9E1A5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9E1A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4" name="Google Shape;21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73713" y="1218600"/>
            <a:ext cx="5565486" cy="329698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3"/>
          <p:cNvSpPr txBox="1"/>
          <p:nvPr/>
        </p:nvSpPr>
        <p:spPr>
          <a:xfrm>
            <a:off x="4093175" y="403300"/>
            <a:ext cx="3887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" sz="19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Correlational multivariate analysis</a:t>
            </a:r>
            <a:r>
              <a:rPr b="0" i="0" lang="en" sz="1600" u="none" cap="none" strike="noStrike">
                <a:solidFill>
                  <a:srgbClr val="9E1A5B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3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/>
          <p:nvPr/>
        </p:nvSpPr>
        <p:spPr>
          <a:xfrm>
            <a:off x="2083100" y="1478750"/>
            <a:ext cx="3986100" cy="2602200"/>
          </a:xfrm>
          <a:prstGeom prst="quadArrowCallout">
            <a:avLst>
              <a:gd fmla="val 18515" name="adj1"/>
              <a:gd fmla="val 8793" name="adj2"/>
              <a:gd fmla="val 18515" name="adj3"/>
              <a:gd fmla="val 48123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Preprocessing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4"/>
          <p:cNvSpPr txBox="1"/>
          <p:nvPr/>
        </p:nvSpPr>
        <p:spPr>
          <a:xfrm>
            <a:off x="3510450" y="964400"/>
            <a:ext cx="12987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Outliers</a:t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4"/>
          <p:cNvSpPr txBox="1"/>
          <p:nvPr/>
        </p:nvSpPr>
        <p:spPr>
          <a:xfrm>
            <a:off x="731050" y="2494550"/>
            <a:ext cx="12987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Missing values</a:t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4"/>
          <p:cNvSpPr txBox="1"/>
          <p:nvPr/>
        </p:nvSpPr>
        <p:spPr>
          <a:xfrm>
            <a:off x="6069200" y="2494550"/>
            <a:ext cx="13632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Standardization /Normalization</a:t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"/>
          <p:cNvSpPr/>
          <p:nvPr/>
        </p:nvSpPr>
        <p:spPr>
          <a:xfrm>
            <a:off x="3168650" y="3452150"/>
            <a:ext cx="1848900" cy="705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5"/>
          <p:cNvSpPr txBox="1"/>
          <p:nvPr/>
        </p:nvSpPr>
        <p:spPr>
          <a:xfrm>
            <a:off x="1155375" y="797200"/>
            <a:ext cx="28566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Handling Missing values</a:t>
            </a:r>
            <a:endParaRPr b="1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1131575" y="1813075"/>
            <a:ext cx="3549000" cy="9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Using </a:t>
            </a: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Knn</a:t>
            </a: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function, we substituted </a:t>
            </a: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NaN </a:t>
            </a: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with </a:t>
            </a: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nearst value </a:t>
            </a: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since our data have outliers</a:t>
            </a: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6"/>
          <p:cNvSpPr txBox="1"/>
          <p:nvPr/>
        </p:nvSpPr>
        <p:spPr>
          <a:xfrm>
            <a:off x="1234450" y="797250"/>
            <a:ext cx="3754800" cy="8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Normalization</a:t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1131575" y="1813075"/>
            <a:ext cx="3549000" cy="9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Using </a:t>
            </a: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Log transformation</a:t>
            </a: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function, we </a:t>
            </a: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transformed numerical data  </a:t>
            </a: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since our data have </a:t>
            </a: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outliers </a:t>
            </a: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7" name="Google Shape;23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90850" y="2170475"/>
            <a:ext cx="1809750" cy="18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554225"/>
            <a:ext cx="4074695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84450" y="967550"/>
            <a:ext cx="3477576" cy="4129621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7"/>
          <p:cNvSpPr/>
          <p:nvPr/>
        </p:nvSpPr>
        <p:spPr>
          <a:xfrm>
            <a:off x="3915025" y="1802525"/>
            <a:ext cx="1446600" cy="1205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Outliers Imputaion with Knn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/>
        </p:nvSpPr>
        <p:spPr>
          <a:xfrm>
            <a:off x="1317369" y="427688"/>
            <a:ext cx="6108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PCA and dimensionality reduction</a:t>
            </a:r>
            <a:endParaRPr b="1" i="0" sz="16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8"/>
          <p:cNvSpPr txBox="1"/>
          <p:nvPr/>
        </p:nvSpPr>
        <p:spPr>
          <a:xfrm>
            <a:off x="311381" y="1216669"/>
            <a:ext cx="8469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usually use PCA to reduce the number of features while saving as much information as possible, here we use it to reduce the number of features from 17 to 4 components using the elbow method to get the best number of components to choose.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381" y="2101646"/>
            <a:ext cx="3222851" cy="2586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/>
          <p:nvPr/>
        </p:nvSpPr>
        <p:spPr>
          <a:xfrm>
            <a:off x="3468915" y="660400"/>
            <a:ext cx="2148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Models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29"/>
          <p:cNvSpPr txBox="1"/>
          <p:nvPr/>
        </p:nvSpPr>
        <p:spPr>
          <a:xfrm>
            <a:off x="725714" y="2082798"/>
            <a:ext cx="2961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K-means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MiniBatch K-means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DBSCAN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 txBox="1"/>
          <p:nvPr/>
        </p:nvSpPr>
        <p:spPr>
          <a:xfrm>
            <a:off x="3941890" y="389860"/>
            <a:ext cx="126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K-means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0"/>
          <p:cNvSpPr txBox="1"/>
          <p:nvPr/>
        </p:nvSpPr>
        <p:spPr>
          <a:xfrm>
            <a:off x="326066" y="1155405"/>
            <a:ext cx="8172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 the sillouette score to get the best number of clusters and as we see we can notice that 7 is the best number of clusters to use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6420" y="1907225"/>
            <a:ext cx="3687985" cy="2913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/>
          <p:nvPr/>
        </p:nvSpPr>
        <p:spPr>
          <a:xfrm>
            <a:off x="375920" y="528320"/>
            <a:ext cx="7200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after applying the K-means with 7 clusters we get this graph of clustering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5920" y="1110980"/>
            <a:ext cx="4907281" cy="338990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1"/>
          <p:cNvSpPr txBox="1"/>
          <p:nvPr/>
        </p:nvSpPr>
        <p:spPr>
          <a:xfrm>
            <a:off x="5798457" y="1612337"/>
            <a:ext cx="2685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when we compute the silhouette score for the K-means clustering it was 0.518 which is a good value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/>
        </p:nvSpPr>
        <p:spPr>
          <a:xfrm>
            <a:off x="231450" y="257175"/>
            <a:ext cx="8641200" cy="45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Dataset Description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CUSTID : Identification of Credit Card holder (Categorical)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BALANCE : Balance amount left in their account to make purchases (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BALANCEFREQUENCY : How frequently the Balance is updated, score between 0 and 1 (1 = frequently updated, 0 = not frequently updated)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PURCHASES : Amount of purchases made from account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ONEOFFPURCHASES : Maximum purchase amount done in one-go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INSTALLMENTSPURCHASES : Amount of purchase done in installment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CASHADVANCE : Cash in advance given by the user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PURCHASESFREQUENCY : How frequently the Purchases are being made, score between 0 and 1 (1 = frequently purchased, 0 = not frequently purchased)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ONEOFFPURCHASESFREQUENCY : How frequently Purchases are happening in one-go (1 = frequently purchased, 0 = not frequently purchased)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PURCHASESINSTALLMENTSFREQUENCY : How frequently purchases in installments are being done (1 = frequently done, 0 = not frequently done)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CASHADVANCEFREQUENCY : How frequently the cash in advance being paid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CASHADVANCETRX : Number of Transactions made with "Cash in Advanced"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PURCHASESTRX : Numbe of purchase transactions made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CREDITLIMIT : Limit of Credit Card for user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PAYMENTS : Amount of Payment done by user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MINIMUM_PAYMENTS : Minimum amount of payments made by user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PRCFULLPAYMENT : Percent of full payment paid by user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 TENURE : Tenure of credit card service for user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"/>
          <p:cNvSpPr txBox="1"/>
          <p:nvPr/>
        </p:nvSpPr>
        <p:spPr>
          <a:xfrm>
            <a:off x="3490687" y="304799"/>
            <a:ext cx="256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MiniBatch K-means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2"/>
          <p:cNvSpPr txBox="1"/>
          <p:nvPr/>
        </p:nvSpPr>
        <p:spPr>
          <a:xfrm>
            <a:off x="442686" y="1204685"/>
            <a:ext cx="7657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we apply the MiniBach K-means we get this graph and silhouette score 0.491 which is also a good value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jIAAAHHCAYAAACle7JuAAAAOXRFWHRTb2Z0d2FyZQBNYXRwbG90bGliIHZlcnNpb24zLjcuMSwgaHR0cHM6Ly9tYXRwbG90bGliLm9yZy/bCgiHAAAACXBIWXMAAA9hAAAPYQGoP6dpAAEAAElEQVR4nOzdebhlV1ng/+/a85mnO9+aq1KVOQESIIhEEUQmAUEaHhlUEBG1EYdupPsnzoqtAjLYNtiAijQCTgnKJCA2zQyZh6rUdOd7zzzsee+1fn+cyk1u6iaphKSSIvvzPPU8dfbZe5+19zn3nveu9a53CaWUIpPJZDKZTOYcpD3SDchkMplMJpN5sLJAJpPJZDKZzDkrC2QymUwmk8mcs7JAJpPJZDKZzDkrC2QymUwmk8mcs7JAJpPJZDKZzDkrC2QymUwmk8mcs7JAJpPJZDKZzDkrC2QymUwmk8mcs7JAJpO5D4cOHeJd73rXgzr26U9/Om9+85sf4hY9tL72ta9x6NAhPvWpTz3STXlMe+UrX8krX/nKR7oZD8qdn6Gvfe1rj3RTMo9RWSCT+Z7393//9xw6dIhDhw7xzW9+87TnlVJcffXVHDp0iJ/92Z992Npx5y/8u/974hOfyEtf+lL++Z//+UGf98Mf/jB///d//xC29MzdeW9vvPHGLduHwyEveclLuOSSS/jSl74EwLve9S4OHTrE+eefz+rq6mnnGo1GXHrppRw6dIjf/u3fPivtf7i1Wi3e9ra38SM/8iNcdtllXH755fzYj/0Y733vexkMBmetHf/zf/5PPve5z52118tkzibjkW5AJnO22LbNtddeyxVXXLFl+9e//nXW1tawLOu0Y2644QZ0XX9Qr/epT30KIcRp21/5yldyySWXANDr9fjXf/1Xfu3Xfo3hcMhP/MRPPODX+chHPkKtVuPHfuzHHlQ7H2qj0Yif/umf5vbbb+fd7343T3va07Y8b1kW1157LT/zMz+zZftnPvOZs9nMh90NN9zA6173OjzP40d/9Ee56KKLALjpppt43/vexze/+U3+9//+32elLX/xF3/Bs571LJ7xjGc85Oe+8sorueGGGzBN8yE/dyZzJrJAJvOYcfXVV/OpT32K//7f/zuGcddH/9prr+Wiiy6i1+uddoxt2w/69bYLjACuuOIKfuRHfmTz8ctf/nKe8YxncM011zyoQObRZDQa8ZrXvIZbb72Vd7/73Vx99dWn7XP11VfzyU9+8rRA5tprr+UHfuAH+PSnP322mvuwGQwG/MIv/AK6rvMP//AP7N+/f8vzb3rTm/i7v/u7R6h1D40wDDFNE03Tvqufk0zmu5UNLWUeM5773OfS6/X48pe/vLktiiI+/elP8/znP3/bY+6ZI3Pn8MjJkyd585vfzBVXXMETnvAEfv3Xfx3f97cce6Y5MpZlUalUtgRXAJ/4xCd41atexVVXXcXFF1/Mc57zHP72b//2tNc4cuQIX//61zeHq+6eazEYDPj93/99nv70p3PxxRfztKc9jf/yX/4LnU5ny3mklPz5n/85T3va07jkkkt49atfzcmTJ++37Xfnui6vfe1rufnmm3nXu97FD/zAD2y73/Oe9zxuvfVWjh49urmt2Wzy1a9+lec973nbHhNFEX/2Z3/GM5/5TC6++GKuvvpq/uiP/ogoirbsdyb3DMb37Wd/9mf55je/uTkE9kM/9EP84z/+45b94jjm3e9+Nz/8wz/MJZdcwpOe9CRe/vKXb/kMbef//J//w/r6Om9+85tPC2IAJiYmeMMb3nCvx985ZLe0tLRl+3b5KCdOnOAXf/EX+b7v+z4uueQSnva0p/GmN72J4XAIjD/DnufxD//wD5ufkbt/LtfX1/n1X/91nvKUp3DxxRfz3Oc+l49//OPbvu4nP/lJ3v72t/P93//9XHbZZYxGo23b9MpXvpLnPe953HHHHbzyla/ksssu4/u///t53/ved9q1Li8v8/rXv57LL7+cq666it///d/nP/7jP7K8m8wZy3pkMo8Z8/PzXH755Xzyk5/c7Cn40pe+xHA45DnPeQ5//dd/fcbn+qVf+iV27NjBL//yL3PLLbfwsY99jHq9zq/92q/d77Gu624GEv1+n2uvvZbDhw/ze7/3e1v2+8hHPsJ5553H05/+dAzD4Atf+AK/9Vu/hVJqs+fmLW95C7/zO79DPp/n9a9/PTD+krzzdX7iJ36Co0eP8uIXv5gLL7yQbrfL5z//edbX16nX65uv9b73vQ8hBD/90z/NaDTi/e9/P7/6q7/Kxz72sTO6H77v8zM/8zPcdNNNvPOd7+QHf/AH73XfK6+8kpmZGa699lre+MY3AvAv//Iv5PP5bYMfKSU/93M/x7e+9S1e+tKXsn//fg4fPsyHPvQhTpw4wXvf+94HdM/udPLkSd74xjfykpe8hBe96EV84hOf4M1vfjMXXXQR5513HgDvfve7+Yu/+At+/Md/nEsvvZTRaMRNN93EzTffzPd93/fd6zV+/vOfx3EcnvWsZ53R/XuwoijiNa95DVEU8YpXvIKJiQnW19f54he/yGAwoFQq8Ud/9Ef89//+37n00kt56UtfCsCuXbuAcQ7PS1/6UoQQ/MRP/AT1ep0vfelL/Lf/9t8YjUb85E/+5JbXe+9734tpmpuveV/DSf1+n9e+9rU885nP5NnPfjaf/vSn+eM//mMOHjy4+fPneR6vfvWraTabvOpVr2JiYoJrr702C2AyD0gWyGQeU57//OfzJ3/yJwRBgOM4XHPNNVx55ZVMT08/oPNccMEF/P7v//7m416vx8c//vEzCmTe8pa3bHmsaRpvetObeMlLXrJl+9/8zd/gOM7m41e84hW85jWv4QMf+MDml/IznvEM3vGOd1Cr1XjBC16w5fi//Mu/5PDhw7z73e/mmc985ub2N7zhDSiltuwbhiH/+I//uDkcVi6X+b3f+z0OHz7MwYMH7/ea3vzmN7OxscE73vEOfuiHfuh+93/Oc57DJz/5yc1A5pprruGZz3zmtsNx11xzDf/v//0//vqv/3pLftN5553HW9/6Vr797W/z+Mc/Hjize3an48eP8+EPf3jznM9+9rO5+uqr+fu//3v+63/9rwB88Ytf5Oqrr+Z3fud37vea7u7YsWPs2bPnXocXHypHjx5laWmJd77znVuGK3/hF35h8/8veMEL+M3f/E127tx52mfk7W9/O2macs0111Cr1YDxUOcv//Iv8+53v5uXvexlW+5nGIZ84hOf2LLt3mxsbPC2t72NF77whQC85CUv4elPfzqf+MQnNgOZj370oywuLvKe97xnM3/nZS972eYxmcyZyIaWMo8pz372swnDkC984QuMRiO++MUv3uuw0n152ctetuXxFVdcQa/XYzQa3e+xP//zP88HPvABPvCBD/D2t7+d5z73ubz97W/nQx/60Jb97v5lMRwO6XQ6PPGJT2RxcXFz2OC+fOYzn+H888/fEsTc6Z5JyD/2Yz+25Uv3zi/3xcXF+30dGP9lb1kWs7OzZ7T/85//fE6ePMkNN9zAyZMnufHGG+/1ffjUpz7F/v372bdvH51OZ/Pfk5/8ZIAtf70/kHt24MCBLYFRvV5n7969W665XC5z5MgRTpw4cUbXdafRaEShUHhAxzwYxWIRgP/7f//vaUOb90cpxWc+8xme/vSno5Tacm+f+tSnMhwOufnmm7cc88IXvvCMghiAfD6/JXCyLItLLrlky/39j//4D6anp7cEv7Ztb/YcZTJnIuuRyTym1Ot1rrrqKq699lqCICBN0wfV/T83N7flcblcBsbd6Xd+udybgwcP8pSnPGXz8XOe8xxGoxF/8id/wvOf//zNIZ9vfetbvOtd7+K666477UtqOBxSKpXu83UWFhb44R/+4e/qes50ivBv//Zv8wd/8Ae89rWv5cMf/jD79u27z/0vvPBC9u3bx7XXXku5XGZycnIzMLmnkydPcvToUa666qptn2+325v/fyD3bLugq1Kp0O/3Nx//5//8n3nDG97As571LA4ePMhTn/pUXvCCF3D++eff5/UVi0Vc173PfR4KO3fu5Kd+6qf4wAc+wDXXXMMVV1zB05/+dH70R3/0fj8fnU6HwWDARz/6UT760Y/e6z53t2PHjjNu28zMzGkBc6VS4fbbb998vLy8zK5du07b786hr0zmTGSBTOYx53nPex7/3//3/9FqtXja0562+aX9QGja9p2Z9xyyOVNPfvKT+cIXvsANN9zAD/zAD7CwsMBP/uRPsm/fPt785jczOzuLaZr8+7//Ox/84AeRUj6o17k33+317N+/n/e97328+tWv5qd/+qf5yEc+cr+9M8973vP4yEc+QqFQ4NnPfva9tkFKycGDB/n1X//1bZ+fmZkBeMD37Eym1V955ZV89rOf5d/+7d/48pe/zMc//nE+9KEP8Vu/9Vv8+I//+L0et2/fPm699VaiKHpQw0vbTdsHtn3f3/zmN/OiF71os42/+7u/y1/8xV/wd3/3d5v35r7O9aM/+qO86EUv2nafQ4cObXl8pr0xcGb3N5N5KGSBTOYx55nPfCZvfetbue6663j729/+SDcHgDRNgXHyI4yTRaMo4s///M+39JZslwR5b196u3bt4siRIw9Da7d36aWX8t73vpfXve51/NRP/RR/+7d/uyWh+J6e//zn82d/9mc0m03+x//4H/e6365du7jtttu46qqr7vVa4YHdsweiWq3y4he/mBe/+MW4rssrXvEK3vWud91nIPODP/iDfOc73+Ezn/nMvc7Eui93Btf3HA5bXl7edv87ZyO94Q1v4Nvf/jYvf/nL+chHPsKb3vSme32Ner1OoVBASrmlh/Bsmp+f54477kApteW9XVhYeETakzk3ZTkymcecQqHAb/7mb/KLv/iLPP3pT3+kmwOMk0rhrr+A7/xr9u49IsPhkE984hOnHZvL5bYdAvrhH/5hbrvtNj772c+e9tyD7Tm6P1dddRV/+qd/ysLCAq997WvvM2do165dvOUtb+FXfuVXuPTSS+91v2c/+9msr69vW3clCILN4O+B3LMz1e12tzwuFArs2rXrtGnf9/Syl72MyclJ/vAP/5Djx4+f9ny73d4y2+qe7hxa+cY3vrG5LU3T0+7BaDQiSZIt2w4ePIimaVvamM/nT/uM6LrOs571LD796U9z+PDh09pwz2Glh8NTn/pU1tfX+bd/+7fNbWEYnvM1djJnV9Yjk3lMureu9LPhm9/8JmEYAuOcms9//vN8/etf57nPfe5mzZHv+77vwzRNXv/61/Oyl70M13X52Mc+RqPRoNlsbjnfRRddxEc+8hHe+973snv37s08oNe85jV8+tOf5o1vfCMvfvGLueiiizZf77d+67fuN8/jwXrmM5/J7/zO7/CWt7yFn/u5n+P973//vRZMe/WrX32/53vBC17Av/7rv/LWt76Vr33tazz+8Y8nTVOOHTvGpz71Kd7//vdzySWXPKB7dqae+9zn8sQnPpGLLrqIarXKjTfeyKc//Wle8YpX3OdxlUqF97znPbzuda/jhS984ZbKvrfccgvXXnstj3vc4+71+PPOO4/LL7+cP/3TP6Xf71OpVPiXf/mX04KWr371q/z2b/82P/IjP8KePXtI05R/+qd/2gxS7nTRRRfxla98hQ984ANMTU2xY8cOLrvsMn7lV36Fr33ta7z0pS/lx3/8xzlw4AD9fp+bb76Zr3zlK3z9619/UPftTP2n//Sf+Ju/+Rt+5Vd+hVe96lVMTk5yzTXXbH5e7qsHLpO5UxbIZDJn2d3r1Zimyc6dO3nTm97Ea17zms3t+/bt48/+7M94xzvewdve9jYmJiZ4+ctfTr1eP2369s///M+zsrLC+9//flzX5YlPfCJXXXUVhUKBD3/4w7zrXe/is5/9LP/wD/9Ao9HgqquuesDTzR+oF7/4xfT7fd72trfxxje+kXe/+90P+lyapvGe97yHD37wg/zTP/0Tn/3sZ8nlcuzYsYNXvvKV7N27F3hg9+xMvfKVr+Tzn/88X/7yl4miiLm5OX7pl35py3t1by677DKuueYa/vIv/5IvfvGL/NM//ROaprFv3z5e97rX3W8w9Md//Mf8xm/8Bv/rf/0vyuUyL3nJS3jSk57ET/3UT23uc+jQIZ761KfyhS98gfX1dXK5HIcOHeJ973sfl19++eZ+b37zm/mN3/gN3vGOdxAEAS960Yu47LLLmJiY4GMf+xjvec97+OxnP8tHPvIRqtUqBw4c4Fd/9Vcf1D17IAqFAh/60If43d/9Xf7qr/6KfD7PC1/4Qh73uMfxi7/4i1nF4MwZEerh6mPOZDKZTOZB+OAHP8gf/MEf8KUvfelhD7oz574sRyaTyWQyj5ggCLY8DsOQj370o+zZsycLYjJnJBtaymQymcwj5hd+4ReYm5vj/PPPZzQa8c///M8cO3aMP/7jP36km5Y5R2RDS5lMJpN5xHzwgx/k4x//OMvLy6RpyoEDB3jta1/Lc57znEe6aZlzRBbIZDKZTCaTOWdlOTKZTCaTyWTOWVkgk8lkMplM5pyVBTKZTCaTyWTOWVkgk8lkMplM5pz1mJl+3W4PeSjTmoWARqP0kJ83s73sfp892b0+u7L7fXZl9/vs+W7v9Z3H35/HTCCjFA/Lh/bhOm9me9n9Pnuye312Zff77Mru99nzcN/rbGgpk8lkMpnMOSsLZDKZTCaTyZyzskAmk8lkMpnMOSsLZDKZTCaTyZyzskAmk8lkMpnMOSsLZDKZTCaTyZyzskAmk8lkMpnMOSsLZDKZTCaTyZyzskAmk8lkMpnMOesxU9k3k8lkMpnHEqkSXNlkmK4SKx9LFCjpM+S1STShP9LNe8hkgUwmk8lkMt9jUhWxHt9EP1lECA1dWPiyQz9doKLvZsq8EF2Yj3QzHxJZIJPJZDKZzPeYdnKUXnqSgj6FLqzN7YkK6abHsESBhnngEWzhQyfLkclkMplM5ntIrHyG6TK2qGwJYgAMYWOKIv10kVRFj1ALH1pZIJPJZDKZzPeQWLrEysMShW2ft0WRSLlEyj3LLXt4ZENLmUwmk8l8TxEAKNSp/2013i5AQb/nEccJhqFTruTRtO2OeHTLAplMJpPJZLahlKLX9RgOPJSCQtGmXi+i6Y/uwQxbK2GJEqEakhPV054P1YDYs7j5hiadlk8cJ+iGTr1RZN+BKSYmy2e/0d+FLJDJZDKZzGOSUopB36fTHhFHCbZj0pgsUSw6BEHMbTcvs77aI44TQKDpGhMTRc6/eAflcu6Rbv690oVFRd/FRnwjMRamlt98LpIjRu6Q9i0Nos6IWr2AZRnEcUq7OWQ48Lns8bvPqWAmC2QymUwm85iTppIjt62ycKJFECRomkBKSb5gs2ffJL2uy8pSl8ZECdsZT1OO44TmxoDkugUe/8R9OM6jd/pyzdhDqgK66Un8pIsmDKSKMYRNsDJJ2C4yM1tBiPFQkmUZTM1U2Fjrc+yODeqN0jkzzJQFMplMJpN5zDlxrMmRw2tUKnnqEyVg3EMzHAZ85xvHSVPJ7n2TmOZdX5OmaTA1U2V9tcfGWp9deyYeqebfL03oTJoXUjLmcNMWqQoxhANBiZNLa1Sr9mYQc3fVeoFOe8Sg71GtbZ8s/GiTBTKZTCaT+Z4nU0m34xIEEb2Oyx2H1ygUbPIFe3MfIQTlco7lk22GQ5/9B2dOO4+mCSzLYH2t96gOZGB8PTlRI6fVNrf1XZc0kZjW9pV9TVMnSVKSJD1bzfyuZYFMJpPJZL6n9Xsut9+yQrs1QkqJkoqjd6yzZ98UhaKDfo/kXTtn0mwOCIKYXM467XyarpEm8mw1/yFlmgamZRCF45lK9xSFCZZpbOmJerR7dKdeZzKZTCbzXXBHITd8Z4FWa0itXmB2vsbUTAUhYGW5w+py97RjnJyFlAol1bbnDIKISjW/7XNRlOB70aO2RyNfsJmaLtPruSi19fqUUnS7Lo2JIuXKozeZ+Z7OnZArk8lkMpkHaGW5S6/rMjtf28wJyedtSuU8aZLSbg1pTJa29LwYhkapnMN1wy1DTwCjYYBlGkzPVrdsHwx8lhc7rK/0SKXEtg3md9aZ39HAsh9dX7W7903R73msrnSpVgtYtkEcpfR7LoWCw74D09vmzzxaPbrubiaTyWQyDxEpFeurXfKFrYmtTs6kViuwutIl8SIWT7QRApI0xTJNlJJc/oTdDPo+qytdCkUHTQhcN0DTNM47NEutflcibK/rcsO3TzIY+BRLDrZjEgYxN12/SKc14uLLd2Hbj54ZTuVyjksfv4eTxzbYWB/gjgIMQ2d+Z4M9+ybPmSTfO2WBTCaTyWS+J0kpSWK5bS7I7HyV4cDnlpuW6XU9qo0CMlXEcUKjUaRczrP/vFnWVru0N4ZIpZjfUWd2vsbkVHkzMJJScfi2VYajgJm56ub2XM6iWHJYWe5SqxfZd970Wb32+1Mu57jk8t14brhZEK9YdB7pZj0oWSCTyWQyme9Juq5RKNl0WiOKpa1f0oahIzRBvmAxO1/DcUxsx6TeKGIYOsePblCtF7jokp2kqUQptW1A1O+6dNpD6o3iacMxhqFTKDosLXbYtWcCw9x+ptAjaTx0Zt/vfo9mWSCTyWQymXNeEqf0ei5pqnAcg3IljxCCuR11NtYGhGGMZekkKiCWisHQY2NjwM5dDS64ZMdpQYrnhqwsdZieqZw2q+nugiAmTSSWtf3XqZMzcUchYZg8KgOZ7wVZIJPJZDKZc5ZSipWlLsePbjAYeEgJlqnTmCxx4OAMM7NVdu6uc/jYUWK9i2bHWK7BxlKEsHV27t21bU9LoWjT73kkSXqfU5F1QwPGVYE17fSAJ4kluq6d2i/zcMgCmUwmk8mcs5YXO9x0/SK6oTExWUYTgnZ7yM03LnLyWJPHPXEPpZ096KyxdnuE11domsCoeBR2BiSFMlIdRBNbAw0pFUKI+529U60VKJUcBn1/2yTZ4cBj957JR/VyBue6LJDJZDKZzDkpihKO3bGBYWrU6kWCYDwDaTDwSdOUteUu7dEaqrSBiAvkciZKRuiawB3ZtEYRmn4LnmazY3rPlrWF3FHAnn1T2/bW3J1lGezeN8ktNyzR73mUyjk0TZAkKZ32iHzBZsfuxoO+xtEwoNUcEoUxlm1QKNooCQgoFBwKxXM7v+WhkAUymUwmkzkndTsuw4HP5HSZNE1ZPNGi1/MoV3IYuk4+b9PyjxEMffJ5DUMX1CYdcnkL34tZPiHpt3soe4GcXmdyqjIuCtdxsR2Tufna/TcC2Ll7vFTB8aMbrK/1EYyXMqjWC5x3aOZBTWeWUnHi6AbHj23guRGgaDUHeF5EoeAwMVEiV7CYmauy/7yZx3SPTxbIZDKZTOacNK6eq9B1jW57RK/nU60WNntWpFR4XkhlymTQDqhUc2inEnc1XTAxnafvhsRmwJHb10hiiVJQKjscumCOWqN4Ru3QNMHuvZPMzFXpdsZrGdmOQa1evM9E4fuyutzl9ltWTgUrFZYWOoTBeFkB34/QdIFpGhw7sk7gx1z2uN2P2WTiLJDJZDKZzKPSOE+Fe81TsW0DcWoYZzgI0ARbhoeCIEbGBroVIqVC3mPJATunY8UGs1NTRLLA3M4ak5NlJibL5PKnr7F0f2zbZOYeFX8fjDSVLJxoopvjCsOjYUC7OaBYcrAsA9cNabeGTEyVsJ0Kqys95uZrzJ5hD9L3miyQyWQymcyjhpSK5nqf1ZUeg76HrmvMzFWZma2dlg9Sqxep1Yt02iOkkoi7BTFSSqIooWCVgTZCj09bWyiVKZqmUbKm0KbKHDg4S7m8dY0hP4zZ6I8I4gRD02iU8lQKzgMu4R/4Ed2ui5QKxzEpngqUTMc8bbaTOwoY9P3N9ZyGA5/kblO8czmLwcDH92KKJQddF6yt9R6xQEYp9YguaZAFMplMJpN5VJBSceS2FY4d3QClcPI2cRxz601LrCx1ueTyXVvyTXRd48DBGW68boHWxgDfi8gXbOIowXMjiraGP7IYLupgt1EYwHi4SIoQ1/co5RoQFCmVHQr3WFdpodnjlsV1hl6IEOMvbMcy2D1Z58Jd0xhnMGwkU8nxY00WTjRx3ZBg4DNc70EQMDlVpjFTZeeheWb2T2OcmuatlBoHB6cCsyRJt/Q0CU3A3Ra1NE2D0I+/m1v/gAVBzMZaj9XlHlEUUyzlmJmrMjV933V3Hg6P6MT2b3zjG7z+9a/nqU99KocOHeJzn/vclueVUrzzne/kqU99Kpdeeik/+ZM/yYkTJx6ZxmYymUzmYbW+1uPYkQ1KpRxTM1XK5RzVWoGJqTKd9pCbblgkTeWWYyanylz+hD2cd2gWQ9doN4fIJMUYuUSrbeLWkN4RyfCoxbDTY+SvE6ke3jDBjOtM5HaRxpKduye2fAGv94Zcf3yFNEmZb5TZ0aiwc6JK3rK4fXmD25c3zuiajh3d4Labl0EICqbGaHEDb6PLcBiwtjagtdLlus/fyC1fvo0kTgDI5W1yeRvPDQEwLYP0bsNigT+ewWSfSvCNoviszl5yRyHXfes4N3xngX7fI0kkays9vv2N49x609JZX/n7EQ1kPM/j0KFDvPWtb932+fe973389V//Nb/5m7/J3/3d35HL5XjNa15DGIZnuaWZTCaTeTjdWdgOjc38FN+LWFpocdstKzQ3Blz3zeNc960TRGGy5dh6o8iTn3qQH3n+49h7YIqoNcBr9TFzNk45x+xsgx0T+5ErMyx9VWf9pjyqO0XFmsU2Hc47NMvcjvqWtpzc6BEnkka5gHa3YZOCY1HJOyxs9HCD6D6vyfNCFk60KBRtCnmLlVuXiPyIiV0TTO9skACYJo35Oou3LrF2dB0YT+me31lnNAyIo4RyJYdtGwwGPt2uy8ZaD6EJpFKEwbgn5p6rcT9clBr3mrWbQ6ZnKzQmSpQreaZmKtTqBU4ca47fx7PoER1auvrqq7n66qu3fU4pxV/91V/xcz/3czzjGc8A4I/+6I94ylOewuc+9zme+9znns2mZjKZTOZhlCaSYd8nnx/3LLijgBPHmnhuSC5n4TgWw0HAzTcsoqTiksedvqL0vvOm0ZWke/NJzIkypmPRqORo1AtYjsVwFHDithXmds0we94cpUqeiaky1Vp+S45HECW0Bi6V/Pa9HMWczUp7QM/1KTj3nhTc7bh4bsjMXJXBeo9RZ0h5qrL5Wo5j0u24zMxVMW2LpcMrzB2cRdM0du+dwB0FLC10EBrEccqJoxskiaRUztHveXznG8cplR2ecOU+JiZK3+1bcEYGfZ+N9QHVevG03B7bHq9XtbTQZn5nHeMsVTN+1ObILC0t0Ww2ecpTnrK5rVQqcdlll/Gd73znAQcyD3Ue0p3newTzmx5Tsvt99mT3+uzK7veYpgs0fVzqHxSry10CP6LeKNy1onTeYnKqxNpql1qjwIGDM6efJ02p1/PM7h8/d/cApVEvYB2aoVTJ8bgr96Dp209XVihgXAGYbd4XTdy1/b7eNyUlmjaeSRWHMYKtC08ahkaSjBekzJUc/KFPGiXoOQvLMrj4sp1Mz1a46bpF0jhlx846pjWeqSUAxHhhylLFOWtLIPh+SJwk5HLb160pFG18NyQKY0xzHAg+2M/2mR73qA1kms0mAI3G1oqIjUaDVqv1gM/XaDw80erDdd7M9rL7ffZk9/rsyu43HDw4y223LqMJQRwlTE6XN9c5CoOYcinH3HyNKEoZ9DzK5dxpizX2KzmKpRyVSn77F4kTlIR6vbiZXHtPNSmZWaswcIPTZjHBeCZTvZpn51yNRvnei93FUcKxIxvk89aptpo4OXMzuIrjlEo1R61WoC8lWt5iaqaypV2TE2XaG0MKRZvJqTJSKoIgBqWwT/XoDHo+1Wr+fqsQPxSiIKaQtykWnS0JyHfSdQ1D05iYKJ1aWfvh/2w/agOZh1q7PeQeM+++K0KM35yH+ryZ7WX3++zJ7vXZ9b10v0dJQCseksgUSzOYsErk9TNPQs2XbBRwx5E1Rm6I7ZgkcUoUJQwHAdMzFZJUkqTjla5XVroUi86Wc0SpwvcjOq0hxjYrUm+sdjh42R76A/8+73c953B8qQWpxLHu6n1IpWS1M2TnRBUZprRaw3s9h9AEpqVz4niTStFG6RrdjQG5Uo4kTRkOfBqTJQZDn7XFFgevOECv7285R6/rsrTYoVLLMxhsfS5xQzRdsLzc4fixJrX6A68g/EClctxftbrSpbRNkLex1mNmrobrhfhB9F19tu/82bg/j9pAZnJyEoB2u83U1NTm9na7zfnnn/+Az6cUD8sviYfrvJntZff77Mnu9dl1Lt9vqRRHvTXu8NZw0xANgQJKhsPBwiy7nckzqjNSruS5+LJdfOMrd3DiaAspx8M7mibI5S00TbC20kMIgWUZ6Jp22j2rzdaozdRoLbWZ2j21pbaMN/BACXYemr/f+72zUaU3Cji21kaIgJxlECcSP46Zrpa4cNc0IO7zHLquc975s9x43QLtnk9+ssLGkVVGowBhGkxOlSkXHTZONik1yszsnzntfFJy6j6cfq0wHjqT6bjY39n4/Dg5ix0769x+6yqarm3mNCml6Pc8NE1nfkeDu9+bh/uz/agNZHbs2MHk5CRf+cpXuOCCCwAYjUZcf/31vPzlL3+EW5fJZDKZO530N7hptEhRt9lh1xFCoJSil3hcPziJKQzmnfr9n4jxdOqn/dCFpEmK50UYpk6v6+H7EYEfoRgvpLh33yRym29H3dC54KpD3PjvN7N6bA2n4KAbOsHIRzM0Djx+LzN7p+h03Ptsh65rXLJ7hslKgaVWn4EXkCtYXDQxzVy9vKWX5r5MTJZ53BV7WV7ssOaYpKlktN4jZ2hYMqW73qM2U+X8J51HeZveh1zewsmZeG64bQ+I50bkcha53AOvRPxg7T0wTZJIlhba9DoumjYOWgpFm/Mv3cnkdPmstQUe4UDGdV0WFhY2Hy8tLXHrrbdSqVSYm5vjVa96FX/+53/O7t272bFjB+985zuZmpranMWUyWQymUdWLFOO+00czaRs3JWXIoSgZhbYCPuc8DeYsavo4swSUotFh0sfv4frvnmC1ZUuQoNqtYBSitEwoFbLI6XilhuWeNyVe08rwFaZLPP4Z13O+okN1o6tk0Ypk7sazOydZnJn47TZNvdG1zXmGxXmG5XvqnpttVagWitw3qFZ0qedTxrF9JsDVCqxCzb12Rr6veS3OI7J/Hyd229bIZe3tuTBJEnKoO9x4NDsg1pS4cEyDJ3zL5pnfmedTtslTVNs26QxUTqr7dhsz1l/xbu56aabeNWrXrX5+A/+4A8AeNGLXsQf/uEf8jM/8zP4vs9v/MZvMBgMeMITnsD73/9+bDtbtjyTyWQeDfqJxyDxmLIq2z5fMfN0Y5dRGlDApttxiaMU09Kp1Qv3mqC6c/cEy4ttThzbwHZM+j0PIaBQdJjbUSOXt9nY6NNpjbbtAciXcuy9ZDd7L9m9ZfuDn0Hz3U8rs+xTX7l5i2L1zPNZ9uyfYjgKWF3uYloGlm0QhwlRlDA3X2Pv/qn7P8lDTAhBuZKnfG9J1WfRIxrIPOlJT+L222+/1+eFELzxjW/kjW9841lsVSaTyWTOlEQilULbbp4yoKMhlWJtrUfr6IB+z0OpcUBRqebZf3Bm24UWNU2g6RoHL5jDtAyklJimTrHkbPaoKKno9dyzPpRxtlm2waWP28X0TIWVU9PSC7U8czvqTM1UTpu5dU9RlOB7IUKI8Wyjs7yEwMPtUZsjk8lkMplHv7xmk9NNvDSkYDinPe+mIfEo4djhdVSkKBQcbGdcC6Xf9bjxupMIIZieOb1HR0mFZRtb1lfaSmyuN/S9zjQNduxqsGNXYzMJ+v5EUcLJ4y3uWFin5/sYQmOmVmL/nhlm56uP6EKPD6UskMlkMpnMA+KOQjbWe7SaQ5QE5cBqucfextSWPJiR57PQb5EelqgTfWzHRKYKTdeoVvNMTpcZDUNOHmsyOVU+7cu5Wi/Saa/DNos6j2fpKArF04Onc0nohYy67vhaqnlyxRxKKYYDn27HJU0ljmMxMVnaHJo6kyAmiVO+dd0Jvn5yAd+WKFOAgmPNAXc02zwtOI/9B6Yf7ss7K7JAJpPJZDJnrN0cL9446HvYzri4W7ga4+khh/euMjlbRlcaS6stWv0hWlOj+7URIhWUK7nN1ZHX1/sMBwFzO2t0OyOGA59KdWu+xcxMhaWFFoO+tyUXQylFuzmkWsszMXXXTJ9x8qtPmkgs26BcyT1qex2SOOHkTQss3raM1x8Pt+VLOab2TJHkLDY2huN1lE61v1LJc/CCuW17rrZzcqXN/104QVSAmp3DEToSGJkRi57Lf9x2jJmZ6lldbPLhkgUymUwmkzkjQRBzy01LeF7I7HxtM0ioN4o4LYvhoo9Z01jt9nDXAg7m5hi5AQPlUZsoEgYJndaImbkqtXqRfteltTGkXMmdtqo1QK1R5OD5cxy+dYXVlS75vI2UCt8bT0U+/6L5zfWWVpe7HD+6Qb/nIVOFaek0JkscODhzWoD0SJNScuSbRzn6neMUKnkmd43r7Lh9l69++noSy+DQVYeon5qOLaWk23a56fpFLMs4o8J3N51cYSBidjs19FPvkw5UDBs9LzjZ67Ow1uaCA3MP56WeFVkgk8lkMpkz0toYJ+vOzJ2eXzE1USFdTplqVVHrgn3ONKauc8NwAduxUFJRKFiMRgGjUUC9XqRQdOh2RhSLzmkLQN5p995JSuUca6s9uu0RQgj27JtkZnbcm5CqiNXlPjdft4zQBPWJIkIIWs0ht9y4xMLxJlc8eT/zOxtnNCRzNvQ3+izcskh1ukrubkNjRs5CWTpRzyUZBVAeB2CaptGYLLG20mVlqXO/gYyUkoVRn7xpbgYxd1fQTVZJWfdGXPDQXtojIgtkMplMJnNG+j0PTdfudbjGsk1Wl7okScpEo4Q7ClAoSmUHdxBgmDqmaTAaBNTqRQxDYzgMqNbyW4Y4lFIM+h7djkuSSBzHZN/+KZyLdwAgVcpQrrIULeHFfQ5vrBIVS0zmdxOOYhZPtun3PZIoYfFki37P4/Ir9nL+RfP3utjhmUpVjC87pCpCFyY5rY4uHljtlNZymzhMtgQxAJ4bkkjG083XutTmthYRLJZybKz3ORjPbq5BdSelFP3mgPZyB3fk0+sOUZoGRXXanHMhBEKBepQEdt+tLJDJZDKZzBkRmrjvWvMK7ny2M/JYbQ5YHo4QgBKSqOdiGTqaLvBGIa4XUio5W+qgJEnK7beusLzQIYoShBhvyzk25104y+69DZrxLXSS4wQyYbkzYqHfwq6u04kWGJ6YIljKoaEhU0WaSJaXOmj6eIbT5U/YvW3Tz0Q3XKQZHCYWAzRTgBLYWpmGeR4VfccZnyfy420L4CkJAoFhGUR+dNrzmiZI03Gi893JVHLHt45y4qYFoiBCM3TSYMR6FJKLFRM7GluCGd8LMUydqfr3xkKlWSCTyWQyDxOZSjqdEa3mkChMyOVtJqdKVKr5hywJ9bupOPtA1WoFjilIU3laNV2lFFGUMDtf5YZblhgNBmiaIF+wGQ59RMFABjGJF1Eq5BAalMs5du+dYHb+rmlJRw+vc/yOdaq1IuVqjnZzSL/nsdBvc/j2FS68skr5vFWccpHloEfHj9GSPE6aYxSuM9SOMQjmaNg1cjmLxNTwRiH9rs/NNy2xe98EU9NbE2alUgxTH6kUOd3C0bb22gRuyB2338gNN36d2Espl8rMnj9BY1+ZJO+yFl2PsDTK+pnlmzgFhzRJT9tu2eNp6eEopDp7+lQtz4solx18LyIMEwoFG13XWLh1icPfPEplskxjvgHA5WGBf19ZZGGxiRKCyfk6Uo2DmE4YsHO2xt7Jxhm199EuC2QymUzmYRDHCbfetMzyYgepFLqukcQpJ44a7Nk/zf7zph90zkYohwzTVYZyFaUkOa1OWZ8lr93/4oy+F9Hc6NNujeDO6csCAj8Gxom7E1NlHOf0IZjGZInGRJHmep/JU7OP7rzWY0fW0TSBlxRouR6mplGfKpPTDWScksSSxDZI0ThwwSx528S0dM6/cH6zQJvnhSwtdiiV8ximxsljTTodF8cxqdcLdDojbr7lDiZGGsXzJWEhou6UiLQUJHhrFrYzwp6MiL2EguagVEq+6OAUTNZXeqwtdTl0/l0Bx2rY5bi3QSceIZXC0U12OhPszU/haCbe0Of//tPXufGGbxPKCNsq0GbAypEhuy6pc8EP7ibN9+kmxyhq02hi+0rFdzexo4Gds3B7LvmaQ2wOSKwBohiT6w9oHo6ozGwNZDwvYmOtRxgUGP6/OwAolR1m56os3rpEruiQL9+V1Dxj5bh4eoqb1Dpr3T7KNkDXSG2YmivzA+cfIG9+d8NsjxZZIJPJZDIPg2NHNjh5vEljsrQlkdUdhRy5bYV83mJ+55ktpHh3btpiPb6eQA4xtTwCjV56kn66yKRxiLpx4F6DmU57xM03LNLruliWgedFLJ5soRTM7ahRLDksnGhSrRW44KId5AvjvBXbMdG08YrTF126k5tvWKS5PkApRXO9z8KJFlGUUCzlOHxig0CmlB2HthxQKDtUK3naG0NiP0Y6On6aMFersu+8aabvVtW33/MI/Ijp2Qrrqz06HZdqNb8ZMFWqOVwnYDTM0bx9yIErSthFHbtgEoxiQk+i5wW5nMIdxRTkuKKtY5t0Oy7N9QFf/Pwt9Ps+YRTj6hGdypDChM1EsYyOhitDbh4t0E9cHl/exzc/dxPXf/U2VBUqpSq6rhOHEt9PuePrTQpVh/3fP4MvO4RqQE5sU/TmHsoTJfZcuovbv30bg9IGRs0FBLGXYO5wmZnPM2AN1bEwDA3PDVlb7aGkwjR1oiih13U5dnSD73zlCHpvyKVP2r/lNXSRstdKkFOK4y0Xc6pMrdxgV32CQ40pdpS+d6ohZ4FMJpPJPMQ8L2R5qUO5kj9tNk6haBMEEYsLLWbnqujGmZeLT1XERnIzkfIp6XObAYtDhUiOaCWHcbQqBX3ytGODIOaWGxcZDQNm52vEUcrGen8zSPHckLkddZSS3HbLCtd/+wSTUxWK5Ry1ap6deyeZm69RLue44kn7OHmizf/74q3cevMyaSqpTxSo1HKsux5RlDIYeihNoVs6tm2y97xpnKLFUCUc2DnFEy/cffrw1KkZ2FIqOq0Rjm1s2UcIDaE0nCq02glJH5yGRm22SPNEjzSSCEdCohFHCd2hC8l46M0SJnGYsLrWIvx2n2JDEdQC4g0H0ZqFi8Ao6FS0PAXdZjnokh8scMs37sCpOOiNCFMYaEKglCSMUppdn29+7jjGlEFpZ4S0Th8u2o4Qgn2X78WvHme5MyJq2iA1nEKZuX3nYU8IBqMB8fII4VXI5S0KBYeJyRIb6336fQ/T0LFtg05nSPPoOtXpMvsPjT8TsXLpJicI1ZAJTaDFPrvne0xOm+zJ76JifO8EMZAFMplMJvOQGw0DfC/c0ttwd8Wiw3Dg43kRpfKZV6Z1ZRM/7VLSZ0/rdbG0ImE6YJCubBvItDYG9Lp3TZ3u9z1cN6RWL4JSdNoux46s02kNaTYHeF7E+uoA3dAwLY1S0eHyK/bx5O87jyCIOXb7KosLbWzboFzJIxW0Nob0vYDEUIQSolhiFmwqUyV27mlg2yaLrT71evG0IAYgX7AwTR1vFBLFKba99SsqChIcp4ZlD0FCECQUMcmXLab3Vhn0+wy7GsMNQRopkjBF1zQMQ2c09BF2QONQQKVmsLEeYE95TB10cNdclo8K9l4ygxACQ+g4msktxxcYDnxm9zUYCQ9FgucpBn0fmUp0W2fQDFg8vkI5sZmcDSjMntl7GYshzlzModnLSL1xDrVTsNFOJQEbuYTStMWseQG33riE50a0W0P6fY9qtbA5LOnsnqB7fJWjh5eoTRapNQr0kgUiNSInarjDkHo1x97JPaTmgGZyM7ZWxNG+d4KZLJDJZDKZs01w1/SeByBW4xWghdi+F8cUBXzZ3TYBuNt10Y27pk6PBgG6fmqpRyEIgojmeh+hCXJ5iyCI6A/7KC1FSonVNVhZb9Lt9Zmfm2J5qYumCXJ5B8s2UVLiDiWxGyELOnnHwtA1lBwnPKMJ5nbWMAyNenH7AnWV6rhS78KJFpo2TpbevPY4JUlSZivzpPoKlljDEz4ydYi8lJSYuQssTnxthjC0UK4kCCN0Q8fzQhLlU9s3olBokDMq6NqA4bLGZMMkP9PFbZ7AH9bJl8fDaRYG3bbLcOAjlvpIS0PZA+JAQxMaTs6ENCEKNfINifDK3HFTn3plknz+/qvlhnJISkTemIRtYgpLlAhUByViXDckTVMGfY9SObcZxCgh0aoDJp/iM+z0uXHDpTCoINWIifIEmpXidQP2PnkOO28BEwySZUbpWhbIZDKZTObeFYsOTs7Gc8Nt1wJyRyHFkkMu/8Dqjwg01H1Mf1akCGHde8Kv2vrfO/dKU8lg4BOF45L4URTRHwzRTUW+aJDEGpquCBOXL/37DczPzJDLOURhgmGNexDCMCGKEkpFh1ESE0qJUONibpVqno1mn0hXXHJgjkZp+0BGCMHBC+YIw4RWc0C341KrF4hjCUoxNVNlstGg3VPMVGNCv8mNXxugPANdmRi5CYYdhZAhpbxDoGKMnEaqCfSci5lXqMiCPFi2YOiBjE10rUCsNdlYatGYrmMXDBaPLNJea+ITkLZ87HKRUROU4dKYzKEEBEMPuy4olSYpRQfZ2PBpbQyY213Cla1xrRlM8loDU9t6zQp1v7GsOrWfkzPx3IgklZinemyUkKjaIom9gbsMgV8m9ELiiRWiCNqLgpJjcdGVk8xfOLF5TlPL4comExwkVTFuukEvWSAhwBE1GsY+bP3cCnKyQCaTyWQeYvmCzex8laOH17BsY0vxMt+LiMKEHRfObTu8cl8cUUETJokKMcTWv/qVUsTSo2bu2/bYWq3AyWPNzZWTSyWbdnOAAtxRQL/jgiZIY4nne4RRiiV1AsYlSLxwXPbfDQOODFaY3zHFcOgDAl3TCKMEBFimQU4qYgmxSPFkQicICNOUmmVzyZ7Z+5ytVSw6PO6KvVQqOb7y5cO4o5DGZImp6QqlksOg7yFDix2lC1k6sYpFnzSfIqWFN9CRPZedkxNISzFotQhrYNgSuxARhAbt4QDLNtGkhmlojDyfpJkSyQHRxjKdhZAgatFx28zP5dD2OwxOdImTCF03CVyHkakwdY80kuw+/zxK8floGOi2z/roGHE4IlRDhBIoobBEgZLcQy6eQwiNQsHG1kpIpTGI+5iaQ06zttR6iZRLSZ9Bx2JqpsJN1y+QpvKuADTfhfIGrdssgrbJ9M4cyBQ75+OLJvpkghVNUthVxbDvOZNKEUmXk+GXacW3EuGfimwlS3Gd3fb3MW1e8oA+m4+kLJDJZDKZh8GB82aIwoSVpQ4IMAydOErQDY0DB6eZ3/HAZyzltDolfYZ+skhen9wMZqRK8WQTR6tS1rdP0picLlOrF2hu9Gk0SiDGQzcrix16XZcklVRLeYYjnzRJEIBMFWGYYBgaUSBxhwrdVCg9xrI1SpU8g55Huz0aF7oT44BKBxx0Ko0ie3ZPk8tbhE7IvnoVx7r/rx3HMbnwkp3MztU4fNsK3Y5L4McEfkyp5DC1p8LKYoddjR0cyu/DkyGJknhGyPG1dbAh2BWTMywcYZMvCtygxciNCeIhaaxIRzqFGRi0fNJYUpzUqVTyeP6I1RtaGKlFZX4SfXeC39MIWwOiYICMLdyhTbFWYfeFc+y+cBLPOYbUXXzRpF2K0d3d5NI5DFPDtAQLJ5usLX0dzZ1GenmCKCJwEtRkD3vmBKWJOjW7xLRdoWIUCOW4iGBZn0cIwcRkib0Hpln7j9tPDS85qEKLYUfSWUkpVW10U1AulajOVOnHcly9d6jTWg2Y21PEME9NlZceVWMXC9FXWI2uw9RylLU5NGGQyhhPbnBH8DkMkaNhHHjAn9FHQhbIZDKZzMPAsg0uvmwns3NVNjYGhEFMoWAzNVOhVi8+qBoyQmhMmxcDgmG6ilTJeBhJgaPXmDYuwtKK2x+LYMeuBs1vDPjaV+4gjhLCMKHTGuJ5IbZlkKaSMIiIU9CLAlmWRMapmTgjDcMVyFgQRJLmWo/5nRNEYYw7DIijFEMXSD9GKShX8szP1ijpJkYqSBJFqZR7QNdbaxS58skH6HZdojBB0zVq9XHPUpKkm9PDC/p4+E5pCtM0aMkhRLBjtsH6kT7N5QgcE92RRJrCjyR5SyeNIhiBWZYI22KYSpKkQ8G2sOICx24aksvpWNU8sdBJuyZJEmPbVXY/bg97r0yJK3cglA6JRcSQpB/Rbx5Htn30sIrvJ6SRwippDDsbRN0yTX9IIGNqHZvcRol4fkB8Xo9+ss6cU6JmVJgwzqeozQDjIPgJV+6j1xlx2y0r+L5HEg/orxt4fR0hFUmcUi2bEFkYIk+g2hRzKb6bEvopuiHwZRtLK6Jh0Ypvx9Ac8vpdRfF0zaSkzdONT7ASfoe6vu9e87EeTbJAJpPJZB6gMIzpdlzSRGI7BrV7mYVjGDrTs9V7nb30QCVJSrsVMurNkIgcZjGiUsuRt0sUtEl0cXqBszhOOHm8xfJih057yMnjTYIopFqzmK0XmZ0vcfTwBr2uR3/Yx7A0UkeS1BUiBzICFQOOhLJAG2joHeh2PKKoSbnkYFgGgRcRBRLTNpiZrVGp5un3PAZ9nyCIsB2TCy/d+YCvWdM1GhNbS+l7XohxtxL/Ckli9FG1NfTdS4jAQ49r+JFOOIoZbPjoloOwJWgQzSc0GhqhF6Mlirlpk1pxD7o/TycJUDoM+wnuMKK8v8jc3gJJnMcbFlhda0NgUJsXBNYaubiISg2agyU8McKM8jjFAHumSXAsx8Jhj0rNwop0+v0B+Uoes2RQjB1UAuViDX9pSLmkUDsielGFC/NPxBb5ccFDJCYOjlXj6c+6hHIlzze+dgS3pWNZGqEBUsGorbi126fasHCKeURthFYcIJTEV4JUptiiyJR5EW7aJJRDSsb2vXeOVmUolwlkn5x+/3VxHmlZIJPJZDJnSErFwokmJ441cUchAEKDWr3IwUOzNCYfvrVrRqOAW25YpNUcnkr4FSgUtZriwovL6I3Tg5g0ldx60zInj7colmyiJCDW+5jViF6QQqrR6Uh6ro9RlqCHkB9PqVJDDda18XCRJhAWUFektRgjtDAw8bwITWiYlo5hGkztKFGpFYiCGKEJnJxFFMXkchaVWp4TRzeoVPNblgiQKmEkNxila8TKxxJ5ivoMBW2KNFG0mkO6HReZSsqVHBNTZSzbJIh9fJmgSEly6yR2GwTkwhCt28LQ+iivTq7cAPKggxQpph1TmklpzCm8fkoqU8RomiL7MS0NP2eASnCHMaatbaatGKagULEoeBadXsIttx3HWQ3J5VLKu3sY9S6acrELAQkxiZAMjAirOMkwVnhtSWVK4hFgCxs7ZzLqBCQ+5ApV/BWd2R1TtJMBq8ECmt4mVh5xomh3Ff1uDiudwfckhWqBqYldBGIdIgu/nyI0kInEdxM0UxAtlJFWlb0XFZgoTZDTa5T0aSytyDBdQyHR2L4KsYZBonwkyUP+OX44ZIFMJpPJnKHFky1uvXEZO2cyNVNB0wRJktJpj7jhupM87oq9VGuFbY+NZEIz6jNIfASCipln0ipjnkFJ+yROueWGRTbWB0xOlzd7I6SUtJpDbrx+kSuevG/LtN80ldx2yzLXffsElUqeMPZZ7y6irIAkNOk3U47f4hLFIcJIcEyJSAyCPKgphWVFJJaJjDU0UyBMwIe0ClQ0qlqewI+RMgWlUyjaODkbFJSqeQxdAxT1+nhZg3I1z8Z6n5PHW0xMlscLIKqI9fgm+skiQujowsSXHfrpIqY/y8atJTpNd5zvoQmSOKVYMcjN9unLFSI3RS8PkGYTJ5qkIGap2AWOD3wilVDf0cXrStJeDcPSKBVmsIsxSd9Dr1uMlkwGqwaeU8RvtCmVbbQJE90OkCmA2Fw+IRE+680u/W5CdadFZWdIzinguwG9VUExKWFOe0RxMl4N23aJauu0p3XC1MYbaASmhiYCqmocdI6vSVKoOXj9gDSQJPYqrcRjWp/BSKY4cnzEWtcHvYclfFoL4+J5OVGlVotZN7tEMZSq48KGYRBTMCRFUSPom0wXzmOHs7Xqb05U0YVxKnA8/fMaKxdHq2CIM69x9EjKAplMJpM5A1GYcOJYE8sxqFTvmkprGDpT0xXWVrosnWxvG8h04hE3DE/SiUantiiE0JiyylxW3s0E992T024NaTaHW4IYGE9tnpwqs7bSY2NtwJ5940J4w4HPrTctccN3TtLv+XhuSJAMWNsYYmgOcRQyHIZ4oxjdlsjQwA3BsBVyp0KLdYQw0MsJBGCcqj6slIYmNay6OZ7pEyYYpoZuCObma8RRwtJCm8uv2MPuPZMITWxpb6Wap9seMRoFlMs52slReulJCvr0lmGxKAm57sbDxM0Ge+cPbA7bSZWyHl9PP9ygPjlNb11hl1voaY4gcQniVbSgQr1cxNMiNFLyky5hs0qpWsS2DVwZIkYO3ZvypKOIeORSmhg/12mNkD2dhBDdBk3XcYcRfhQyCnsMOin1WZvqhI1RcjHKHSoNjahTYWOhw0x9PBNKwyRMHeKihGqI3tQQkYYjKwwtSVsO0ZWOkmpc2flU3Z9E+SixgaPPYWtlblsdsd6JmK7l0LQ8/VET04BSboJ2PyKNqpi6R3U6wBsG4+TsQCFaJWq1ItVZB88LT1vks2LsoqzvoJMep8ouNO2u9yhIBoSyR0Fr0E7uwBblzZ6cR6sskMlkMpkz0O26jIYBUzPb19golfNsbAwIgnjLgoteGnL94AT92GXGrqKfSp5MVMpa2IMBzE/d9wymXtcF2BIU3EkIgWUbNDf67Nk3SRQm3HTDIu3WENsxqTU08nmbdtTEO6JQaYDuKEJXoukKp5SSRBCNNCJPIIcS2ZDEvo5malh5jWI+j6nruMOEkQjQxLh6sWHoCCEolnLUG0UCP2Zjvc/G2oDpmSql8tbkXl3XkFIiU0miAobpMrYon5bbM2inDFqSykQftBgY9zSlxgC7MiJqFqnP5CnVE9bDAL/joKRAWCN2zDbQ7QbrYR9pS2p5SbwuEApGMsTWdKSv8EXExGSRNJVEQUw3TvD9mHZrwNBPkCKmNuMz8MApdYk9k1KlyPR0jSiUFLUpQrVIomKcSo5oRRL1Sjh5j5SAfgqpMCgQMNBsdFtHDS1sG3pihKYEFd1CL/ToDQJyZYuR3cbWE2r6BF6Qst4JKBd0dH08vmWZORLhglLkLJPeICSnTTI9ozEqeDQ7Pn4UQ7FMXDHpkXLD8gZ7mjPsmrnrM6YJnb321UTBiL48iSELGFiEaoivOtiiiKY5DNMVepykmx5jyryQsj5/n5/TR0oWyGQymcwZGFeZVWja9rM4DEMjDGPSRG7Zvh72accjdth1hBAopRgOfHodj6Hvs2x0mJYVdpcmMe9larJUdxWv246mCaQcl1drbgxoN4dUqjmWF9usLvcxTA0/dRECgiiBSCElGNa4KJsQoNsSpEY61JHTEi2XIDSFFDDyY3J5Qb5ikwqJWBsX5isUbCzHYHp2vBK2pgss2ySKEvo997RAJvBjbNvEcUwiOSBWHgVtevN5pSSubLLcXcONPTRC1iJBTq+hKYPIWCFVAyxjEncUsP/CGrpfQvo2GjrKGlHJKwxZIlxPiFTISKTEdoq/4lItFahaRda8LsVyDikVhy6Yo7nRZ221RxwlDHoeQahQSmO1J7FKKTVdEKc2WhWORS3KdUltVsMyRoTJCBmC6RjEroahW8RaQhQZOEIh8xActxCOZNj10W0TJaBltrHyGkFsEqcGxZkhsTakphlomsQPwfNTGiWTNFXo+jhgzdd0/I2Acr3IQPrISNLbkHR6CRvdEMMQ2FKjJAyUphhFMdefWCWft5ko39VbWDbmuTD3Itai6+mkx0lVNB4W1GeZMS/D1kqn3hNFoLqsxzdhijw57dGX/JsFMplMJnMGHMdENzSiKMHaJuDw/QjHMU9bH2g96mFrxmYQs7LUZX21h1QK0zLwwpAvX3cbndyIiy7dRaF4V57LnUsNlEoOUqrNYnb3FPgxO3c2aG4MuP7bJ1haaHP8aEq3M6Tf88aLQgYJgZ8gpULJcZKyZgKMHxvmOFiyRIqMFGIKKrkEQ5kEPZNYpKQ1Rb5l48QWzvT4WgtFh0JhnEuRJCmVWp40lvj+1kTRNJUM+h4HDs3i5Cy89FSZfdR4xQal6KdLDNMVUmViCAuNlFG6Sjc9jq2VMVVIKvtImRKldXpxhQCJym1gapDg008C7OIB3Nt8Ut1Fw6Hq13E0YAhraZdQxeycbLBzfoIwShCaYN+BKW68bpEkkdi2iRCKMExREtrLBeISGLtDStM+SVEitTwNVcTQ+6SlNZz5ArptEQUaQtTQEBjagDQ10HM+RgWEnSPtGuSURuwoQk/SbsKOx9nMzDeoW9P46jbWhydoH59k5YRLV9cwTUGlZpOrhzSmSwyHNr22iwBGI5/Yi3HTBNPSaUyWkHFKc7GLVbDYd/4MkZQcW+vQKOW3VH0u6JPszz2DXdJjmK6yGl9HUZ/d0kMmhCAn6gzTZYbJCjkrC2QymUzmnFSpFag3SjQ3BkzPVLZ8ISRJiu9F7N03hWFuHf5RKE6taES347K60iWXtzZXxY5ETMMp0Tw64PZbl7nk8l20NoYsL3XodVxMW2dmpkq+YNNuDpmYKm157V7XxTB1mq0hx45usHC8ydJihzCMx8GSqZMkEtBQUpHG4wUKhQYqFGhFELkUBGhaipWP0HsaYU4gGwI/ddDrFpqbIHyY1+r4dkQYxOO1kSZLCDEO5NJEsf+8GZZOthkOPPo9D9PSicIEzw2ZnqmwZ+84j8fWSliiRKgG5ESNUA0YpevYWolyWWdF9InTGEu3sbUySkkMVQJ8luOIpNxioydJGGLpTfJ6gaqZomsBg+g2KGmQKLT2TipWhaQ2ZLXfQ+QVlfkC0VSCmw/pL3vYtkm/6zMcBDh5C3WqC6xkW3giRZYldA1yvYCJA4rUs0i0lBULGiqP48Xk6iGVhsJ05xn2dWJnDSkUKIfp82MKBQfpJTCyCULwpMmEVsSy4fyd0+wu1QHJyX6Lm69fhbaJrQlSAaaCtaURZi/i/AMzVA/WOXzbGmEzIA5SwiQlFoqJqRK5oj0OCtsucZIShzEqTbm9v8qeepWpidPzsUwtDxI09G2n8MN4Ha+RbDK5zTpej7QskMlkMo9psUwZpj4ABd3G1rb/Ra5pgoPnzxJ4EWsrPYolB8PUCYMYzw2Z21Fnx67GacfVjBIrwXghx3ZrOB4GshUDPBQQklDW85gNnY21Pt/86jEWTrTo9z2SOCFOEqQIqU1ZlCo23mKfUr6C0HTCIBoHREpx8tgGtXqRYsUhPTEOYOJ4vFqPTBUaOpquIUM5DlpyksQUkBgUqj4y1BGOJFbACKoyRgUlwpFDfaqGXtIJkhjZMDhYmmDhaAvLNOj3fIIgRtOgMVEilzNpTBUp5B3WVrqkqaJay3Pwgjl2753EcUySOEUqjYq2i43kJiIsAtlDCYkuLPI1D7saMWppTE/n0YVBqIbISGNFaXTyMJFLsbQmeT0Haho37ZKoBBGXaG4MSS1J2t5NslFlXevi50Im9hYRCKYqFbptl2NqjchNmS3X6PZclJIIYaDEONAzTA2lNBzLIHU0lCtIRgboCbqKSbHox0UsT1KZ83BqI+zaOlaoISPojhooC7TURAurFHMObqlLW4bYaYEI6HsRN/e6eLrgQKlCuDjDsHUH07N9pv0aS+2ESI/RKy5uT3B8cYH6XIfyniLVXJX8ril6I58jq61Ty02cKgtgCEIvZulEB6tg4sYxX5d3cOlFO9i5e+JBBCMPcqXTsyALZDKZzPeE0TAYl9pPJE7OpDFR3LLG0T2lSnLSa3IiaDJMfBSKgm6z05lkf34KUzv92GqtwOVX7mV5scP6So8wGOd87DswxfyOBpZ9+jGzdpXj/job/oCe59EruEQkSCQeETks+tJj2qnQ3Bhw4lgTGBeCy5VAqT6e53PsWMrsXov58w1WFkxkv0GxUGJjrceR6xdIogTdMtAcE3cUYpgGpfJ4baIkSXEsE9+L0PRxICMNhV5VMFKEPQtNgGZJZKJhTgn0So2SIcGRTBcb2I7BsBzQH4ZcfuEBzjswwze+ehR3FCJ0gW2Z9LseSwttcnmLvfumqNUKxKfWB+q2XQoFm37fo7k+QClFseyQn5kjmthgmC4TE+IpiW5YHLioxB03evTWwTBTEqHRSRJ6M0Umpn0K+YBQ+thqjhQNGxiMYLigES9VsS0bzS8RCckgdSkqBwYCz41oDgdIIRmM/PF7ko4IIg+lR+i6hWEYJElKIhKUFBjSQjo+GmDnTFw/JHUFIpbEts3MzgqNyRhXLJOqmFhI1MoO2n2DYZBiBw6eDnoxZDAlSayIGQrkpWLYgcVOwomTTW52RuQ3BOVSjaLZIG+kxEnCytAjCTWEnmNtQ+JUQ+bnfLyRTaOwj4nZCq6u0JTC0DSGw4DRwMd2BKVKDr1g4kgbU9e45cYlLNtk5h5FGi1RQggdqRI0cfrnOFIuDX3fo643BrJAJpPJnOPSVHL09jUWFloEfrz5i7ZSzXPwgtktxdfupJTidneF20fLOLrFhDkerhklATeNFnDTgMvKuzG2qfFSLucoXzTP/vOmkanEMPVtZxPdqWLmubi0i6+3j3DcWidFUcJBARXy1Ciwojp4aUizNUDGksZkGacgGKTrCJVQq1axzZiFI0M826Wwq4+sdzn6LxZrN66TBhGFgo3QNFIEgWljlhwMQ8NzY5I4JgoTlATL0IllivJ1hAC7HKGEQjMFmmlhz6SIeYNSPkVPE+zGEMOOAQMMRSFnstoZcd6OKuVKDiEEmjbOpdBNgRlEyFQhNMHUqS/LNJUcO7zGTTcsMD1TplTOo+sarY0hrBnMHzhAbTcMWaaozeBoZYLaAPWEE0Qdm34zJUgkxaqFVioxUxL0kgWkcJGkmCKHrqZYWQ5x+y4zQuHYJpoZ40tFsJAQrbjUdhTQLI2B9Ami6FTPkIvnttGrCcVKRLHSxfJrtE7kSBOBMAWayiG9BGtnSH7KR4QeppZHt2x0q8hMo4qtpTgyj5bkuf6WBVRrioumbBYZ0rNCUj2iP5AkoWR+b0gcd7j1cIlhRyOXl9iOzR0ywuxo7JnPsb+2D8e0serHKeUVaVQhVTDqRFy+e5LJGYuvnjhM0zvBzsYBGuUc7aGHk7Not4aYpk7KuP7OKIzYVSszUS/RXB+weLLN1HRlS75VXmtQ0CYYyg1K2syWpQl82cUUNiUjm7WUyWQyD7ljR9Y4fPsq5UqOaq2AEII0lXTbI268bpHHX2lQq2+t7dJLPI5561SMPAXjrqJfFTNPTrdYCFrMOTVm7XtPbNwu4ffe7HQatIoDbnIWCIcJOcOigE2JHA4mmtBYDNr4SUjJyJHPW/iyQ6oiLFEaDxng0x/6GBuC0kyF/uIqq7empMpG2RY+AiFBBQGJCkgE5PIWaZoCYjycpGunZiiBUArb0sjXBfqp6eLlOUF+n4srA3ImOIaJVQBNHiEN9xMpxa7iBCM/5PjRFpZtsnNXkTiJyRcc3FEAKPJ5m257RGVSQ1kjgsin5Y7w+4K9+yc2ZzMViuM6JyvHfA7WDmJXh6hUZ32jR3/UYSDalKojpmdtBBpxWiP0Imwtj60V0aRO1diNhkGz22E06mFUI9IkIjIA6dBuayBBtzXSRBEQkpQkuilQnRH1/X0sXSEGFu4QUjtAr69QNnO07iijlSWB8tEwacyXSf0B+bxBpZgnUiaWpmFrGrEaYmtl3E4ed8Nh13wBLe+xtzigNRwSxxpGqugdsxi2cwxSi6GnUSwqCtUYTUHk64SepNXK0ywlzJR1RsGAvCjilC3SRGFHCief4rFCbqbHwi1t9KJHsVpnFOqsdwZ4foSh6Wi6wFUJjVye2fI4N6ZUduh3XXwv2pJYrgmdfHCAruezJpYoliw0TSdVEaaWY8q4iLz2wBc6PRuyQCaTyZyzPC9kcaFDseRQKN4VkOi6xsRUmbWVLsuL7dMCmVY0IJQxk9bpNWEszUADVoPufQYyD9Qw9Tm/Ok+366K5GoXC3b5EYsHA89AdDRKBEIJIumjCRAjwkpD+0EXF4K4p1rWI1o0+MjFJdQ2ZSNJYYTZ0qNukPQ/peQz6Jratk6bjBE0hxrkzyganpCEihZkT7H68iRQCp9ZB2SGDpkFiORh2DqV8YqODHyfk/INokcZGq8/CySGkEkPTkApMU6PbdTEMHZlKRlEXc7BKsa4x6incwENZsD46Qbl6PtqppNJ83qbV2+DY0jJEHe649TBuT6JhoNS4ym5lfsiu80qYuiROUnpxDykMHKuKQhEypB+sYhRCqrnxbKokiiHSiaIhWt5B9jWaJwbEkwmaFCS9gEKhj7sm0OdMDEvD0EzCniL1YsqzbcpRTKddJEh0avsirGlJLjfAzocI0Rl/XnSNY/4JEpmjpDv0ViSRq3NiYRmlEoQyCKMCifCxaiMae6C7MEmvmyM3GZOviHGVY3zMko3IFQg7giNGk7aS9KMhtihQKKdoukZ9VifKLxCnAybmcwyaPt21mHxlg9qEg4pKNL0I8iYT0zV2T9WZLhWwDeNU4b1xj+R4mYuxwcDn+B3rNNcHBFGRVGg4tYj5fXlmpqYo6uNeskerLJDJZDLnrH7Xw3NDZuaq2z5fLOVobgxOmzIdyGizMN12LM3ETcOHrJ1KKSKVUisXKe7OsbrUodsZjau5xilpmpIIiRCCtZUuuqGhlWN0SyOVknZ/SPt4TOyO676oKGW4IEh1Cyl1ohmNZEZAAXSRQmwgWjH+KCQZmRiG2Kzsqukajq2hCoo0lkjPwTAlWh6qk2BbMwx8H1szSUVEGuhEnTyW3idudbhhLcLreVj9lFLZQSnw3QDPDfG8mFI5R64EQ2+AUy7TqFZxkwBLA6kUgewxSFeoGruB8bBFaK3irqawXKPf9FBGgNBSnHqE4cBw1WFdCOzpG2m1HdYig3I4hZ1XeI0VzHwTqzCkqsfUbYHIJ4QDm+FNVUSo8KRL1BIopYNSqIHCFAGaFeP3HAqT4FR0lJMSDVMYgUhNKtMCWxZIZiTxznHFW9lUrC+YCCumUA9RtXGOUConWei1WT0KVk+nVvMxyDFqC0LfJFdXqHwIZkx+0sdO65iRiZ6E5MoRqZS4scb05BTLN3U5GbZwJkrYOR2RKtYWPTRNo7FfEIsBOa2BzCXsuSQhXq7RW1OM3B6FPOyfbTA1W2Vuvoap60TKpZ+sEKge/X5EKV8isaZQagZ3FHLDt0/Q63pUankqtQJxXKHf9Vi7UWfqcdM404/eIAayQCaTyZzDpLyzp2H7BERd10iSdLNY3J1sYZIque0xAJGMyVun59Y8WEIIKkae5aDN7GSNYmmchOuOQjbWehimTrWUZ2JPmWMrG6yv9snFMWY9wfc0Vtd8Ik9hmODUFIkXkyiL0M4RTRgkMxrogC9QiUTzDTSZICsSmaYIYYIlkFpKkkuwciZBEqMbOrZdZtQeMDHVwbI0IpEyXXXwO5CGgrhl43dSqCqk2mDkG+QTwWAU4Lsh1XoBP0gQuobQYDTwcSoatqPjDRSttWD8PqQKwxAUcgV81aaoptGxGKWrJImkv27QbQ+QpolT0jAnumAEaLqBVdZZWenhRD5WOks/KROQUOrmKFhtDHOV1NAwVTq+fkOnOCnRLl5go1khL2Ly+wQaNgNh44YahhgPuRm6BiplNAzQ7QR9PsXsCGzLoDKvMXN5gc66ZGXYQ6Upo76DqZkkUUhvSUfusKjvl+SMGH9NQtckrQ0IdZPUC0lEgllJcQcaOUcgCjlytYRC7FMoDChNjMhNJMRAPrIpUEAzDCzHgtRgsAG+P0QoE9NOOXqzR3W3gygL4tSlVCwxedEkwX6F5xdJxBC1OsPKsRgNQSC7dNOTpDJAxjaRryieN2Jdfos0OcTacZte12Nmrrr5c2Tb47XEmhsDjh5ZpzFR2nZ190eLLJDJZO4hCGKGAx8UFIo2+bsNAWQeXZycia4L4ijZtiqu54WUyjmse9R2mbQr2N6416Wgb31/I5kgGc82eijN2zWWgjZBGuE4FqZRorfu4fdi8tMWZXKcPz8PBxSHj66yPIqIDY9UQugoREOiRQq/J0hDjdgukzgGsqghNIk2OhWsxRqJZmEoSa5hIjSBiMHI6ZiGTmpKQi1G1zS0nGDop8SHc5gliyjsUizCbKnAclfSbDn4Aw0rb6L0GD/0GR3tkCZgOyZ+mDAY+Oinqh3LFIYDDzdUVCZMCuWEzkbAzM4CkZ+Sn7QplwuEskuifFJiAjki6Bl01wOUlVKeicnP9MFIGa6VaC4ahJ6O1DTK84L67IhdRZuu1icwQ3JOmzSOyOuSNM4RdPMYhknqxBiTTRqXhLRuqGM4NspIKBgJoWkg+4p0JNDtlCgZ3480jRFSoIWC/FSKrhnc8a0YqSS56YA0gUIRLOHQNiXhyMRfUgydgPJchL+uYVsWmCmJmaLFBolMwTXR0AmaOcr5ELPeo2rHmIYkDmxS1wE9oWpHqPJh8vNT1MVBnFBnFDnEYYBUIb4H62sJ/hAe9yN9anMCR07Q78RICbm8Q2IPmCzUSP2Q1dUWI30BoSeIuIBSil37yuzdVSYVHiuj21henaRULm/7x0C1VqDbHtHrujTuVn9GppJux2U4HOdEFUsO9Xpxc4HNsy0LZDKZU5Ik5fjRJksLLTw3AhROzmJmrsqBgzObBcwyjx61WoH6RInWxoCpexSpi8KEKEzYsbN+2i/YqpFnb36K20crhDKmbOQQCEZpQD/ps8PJkTM8fClwRPUhmXI6bVfZn5/mDneNuJnSOzLixB0tYhIKfZs6BW5liZEKGE2F+IMUtSrQTYVOSuJIQjRklJK6JqmmIxQYgSRFgSkQiUDEAqWnyJyNSDQSJwUPyuU8uqFTrucI04Ruf4S0FKZvUJ0skpcF7FBDtqt0NQMrEOzIWax7AwxdJ4089JU8+iDGlRJNKuJoXAjQMA3CMCaJJVIp4ggG7Zgw6FJqaFilKlM7HKQUDPsxIi8ZegHtpsvJlSGpb+EOY0ozCr04AiOmfUeBzqJOkkpSGWPlFUjonjQp2iV2nd8nLK4j9D5CJeiBg1FKiGWMjAxSLUD6ilzdx3AkZlTA7QdoRkK+EuNhoTSBVfeJYtBzGsoAuwdyAFEAebNIZzXBKUnyIkE3Gd9TNQ52c3mDNADZMYlLfUI/oTobY1ZHDDsSP8gRRyaJn5K4Gio1yTcSnACMXkx7vY5mCRpGSqGsYXp1Wt0RzuQG/tEJOivgBz5xmqLZCUJPSVXK6rGU9F8M5vbmiIarJNEquVyectmhNBPR2K9zwUXzFKcCbluKMZIq+QmDidkctSkHXRfoFOklXUZhl0ph+yRe09SRUhLHMVKlaELHc0NuuXGJ5saANJUIMV68dGKyxAUX76BYOvsrZmeBTCbDeIji9ltXOHbHBsWSc+pLETw35NiRDcIg5tLLd59WtTXzyNJ0jUMXzBGFMavLXQpFB13XCIKYJE6Zna+SppLvfOs4MlVUqnmmZyqUyjnOL8zjCJOTQYtmNESRYukdZnMeJVNjLV5Bw6SoTzJhHMI+lex451pJUZRgmjqlcn7bZQPuSRcaFxV3orsaX77tNvpDD6MgmHRqTFolTtzY5MjqGmE+IazEKE+RSIEyJVosYGCApYgDk1QKZElDaSkChUgE0lSIAEgVhiMRlk4SRghAxBr9dQ/TNkAqarMlTFujE7vsmZvkiReehzIClmIPN3JZPO5i2yb5fISRgJEMULGkKKfIFSVh3yeWijRJCEIJWjSuFizGuThGLqZx3ginFqA7CcZ8l4nGBOu3Ohy+aYg3SLHUIkJXRFIS+CHuIMYLUox5n2HfoHNSQwmJ4SRIH9IQZGRQqEtG60NYGRGvFNBLEfl6iGXq2LaBWfUhTtBthTewyFUSGntj1r4d4w0lmmZghimmlRIUBcVZHxFrSN/GGAgKeoo1nTBaLdHdMHB7chzU7BOgpagEOPV+C328TlUap/jtCMIB1mQfv20xWjTAN9D0lPyUT+onjFaKdBYM3GEFTQiMkYbSdYaBRjJl4hVTYtegMRVA2ad7QuG6AUKHnGVi6gZREBLHCYu3QHt5yMSudLwIaGjQX9eRd1RZ/dZt7NjZQKv0mNphs2t+EnkquffOBSgBbDOPNFx82SaxR6S6jyYtzKSOmdQI5Yi0skTT2sANLSxZZuEWRWdVY3KyvNkLGscJa2s9pFQ87sq9D2hG30MhC2QyGaDfdVk82aZeL+DkrM3thaKD7ZisLveYnasxO//oW2fksa5SzfO4K/axstxlfbVLEktq9QKVSp611Q5HD68jNIFp6qwsCU4eb3H+RXPM76izvzDDrtwEwzSgEx/BIyCvVbFFCSE0EhXQT1eIVcC8+QRGXcmxoxu0m0PiOEHXdcrVPAcOTDM1e/85NbrQEC3BjKxxaNccR25bxYoMOusuG2sD4jTFTyLwFCIEGUtkoJBDHREzzoOxQNUUSlMQAaHAGIFEIAyw9BhDkyQ6lBojzDyofJG4VUTGiiSWOAUDrxdQKFmU9+XQdMHJoyN6SRlnh09xxkcGEsyUIO6hBTHmcAfCL4DqE8cpiamjGwZEESoFoQt0XcewFBMXjijtHKAii6Bv0zyhsOw+9QsHaMUca9+aQEU6pIraVAHX87Asm+HIxe0pvJYgcBV2JSZNx0sqoEsiV8N0BIEX0f22hV2F4u7xyuCjUY5cLaVYN9AKLpotsPI6sWth5QWFRoKw5XjxxbygYvicvL5Bt6VRnfPImzG2riHQGSzlSTploiFEvsQfgnGHTnVfghqmaCImNVNiqZDDFCldhisSby3EXdbx+wXsRkyxHqMigyQ2sYoxTjUi7Ns4lQhhSiqNGKckSUKDYN3A1iNm52yiNKIbDPF8HTtvYJhglDxK0yF5ERF4KcPVHEo5FMt5rJyi0/JoLcTk9ACXNq4bEjNimPaYmBeU9+QwDI1a2WS24VCvWBhWSmXXgM6oSdm20JSJMlJCexUtzTEYDXGmwcmNE7NXB8dYlx0auw9hJHf9LjRNg+mZKhvrfZobA+Z3nN1p2lkgk8kArdaIJE63BDF3MoxxPYb1tX4WyDxKFYo25x2aYf+BKYbDgLXVLv/26RtZX+mRy1vkchb5gk3x1CybW29aolCwqdYKmJpBEUE73UD3SoShQ6wl5Msmhu5Q0mYYpissjY5y8tsarhdSLFrEKmBtpcvtt4Tc8J0TPOHK/VxwyTzF4niBx057SHNjSBjE5HMWE9NlCkWb9ZUejm1iCINapcTSySZrq/3xmkwmKDnuYVFaQq4SIJEkQ4dUjeuhKEehDMBXiEhHyBShQCSgl1OEL0haFsqCJK+TL6bk53zSsoW7ksfOGaBDYdrG3qXj5Cz6LY/1tR66UaHT1el5Aq00YHKHSdIt0btdMlmtg5IIKTGN8WyqRI47JxLGBeylSslPRlTmQoJOiThKEBoEYYo/lEgkUkgmJnYTDE06HRdHr6AKCf2WSxprRK6O0lNSJYkDkKkAodCVIAohWhIko3EBv1xZQ1Mahpni+jp+z8DrKfLTBoWpANOGyEsxNQvdAjM3XsHcKqaEgUAbaITDOr2TDXQnwrIN4gDQU4qNFD0XIWKIvYT27QVylYTShCL0PFSUkKQCw4jwWhbDjRKWA37bJOibxCPQU0l5Z4ihxSSRQhg2mpYj7OQpz3tMTJWpTxRRqWB9wUdLDOozMc0N6LRCkiiHmYsp7+9h1txxL44U2BMhTt0n7heISfHaOs0jNqErCGWMoMuw71OZduj4ktZqm51embmLyixthGx0Ig7uKmDUNqjMpqiFCu66olBwMC2DWLq07RsxCyV2T1xFzsgDkPRDROoRV5ZI3ApmetfvQ13XNoscZoFMJvMIGP91fe+JaqapEwTRWWzRY0OqJH4aoQlBTrO+61yUfs/jxusXOXLbMosnWtiOQZJKPC/CMHWGfZ8wiAnDmPXVHtXauL5Mx13jyO0dvPUiUeihaVCqmMzuKTI552CKPCc3bmPo7aQ8F7Lav4MRQ4wdJvVGg96SzTe/dgdBEHHRJTtZWe6weLKNVArD0EnilKNH18nnLI7dsU6cpJimgabBcBAyGgYoCVIJlK7IVVyqsz2MckIy1Gm2DXRDEOs60gARCDSpIB0PbSBBT0BPFAkaGAIMiacsIjuh4ugUCz6ma1PfUcCoxES5PiMrJk59jiwp1jcSQk8RBglhaJEkVfp1Bx2NwfoAS4RYukYSp+Qdg1gKNCXRhBgPb2kCEOQnXZJYEPsawlQYhQjdTBn0JebAIRE+gbeO36pQLDkEQ0Wh0kDGEUJFuE2Hyu4BftNByXHVYAyFXYpRKPoni2iawjIUXk8St0pM5yKsqofsOMSeQeIbuOs5bMsAI2E09Bg2bXxPQ6WShJCglcM0TFKpSCJBHJiIvI1haNimTtQLCaMQy5TYlkEqS3RutYlmXbS8j2ZL8FM6y2WCwMYqR2iVCOUZmKFEFxL08NQ6VyZaoiOEQbEhSdU4mDItQA/QdQOrkOINYRh00C2BXgjIz0RU97rY1Qh3rYhlmSgRk0oNSUJpx5DYs2kfyyNDA8sA348plTVUCp12QL7ukJg+vRWfybk807vy9IYRNy8ucV4+YiI3Q2Nvg/W1Pv2uh+9HKGeEUzGpFAvkS3f9XpRKoas8SrhEZmtLIAN3zRI827JAJpOB8UJ29/EDGEfploJrme9OolIW/TYn/SauDNGAulliT26S6Qc5WyiJU269eZnhwCMMUgxDp1Yfz7SI44RB32dmrkoYJgA0NwYcunCeIIi55bo1VldiGjWNYsVEpopRP+bw9V1kWiE/AX13gLNjmZZcZRTG5O0CwpRQWaNeyuMvzLK82uF4c4NB7OFULEqWQ90qMZOvsnCixc03LAJQLNjotsbA8xiGPrFKCL2YKEwxKiG5vEvsaXiDHHKoj7/QTYnpSFLNxNAlwk5RGJBoyBg0JwETpK5BRaIpCa5AuRquDUklJXcgxg87QIqfkzi+hRbA4vIakVKEoYNMNKxyiKmlRCQYYRGAKIwJlELLRczssFAYtNZg1BGkSmEYGpomMAoJaQhWIcFsjIhcjSQ0iKROqqdgR/hJn15HHy+g6Sh8X5EGOkmsEbVsCtMGdjlGJhqGJUCXGMWQJDRIIw2pKwrlEVJpBB2b5s01Ji7okp90iUYmSgmigUMYQzgo47dMlBGgmQKchP5CDq+VBxmD1LAtA8My0TQN3dDRhIEpNJJUo+KYzO+rst7xWF6XuD2BkbPRnYigmaCEjjMhkYGOkShsLSbSdQqzPropCUcGhQZYtkaAQRyCyId4Q8maXKEbgF1JSBxFmAgSu4+jTzK1R9EUMcV5F6SGWRzPqEriFCUhDU00TSLsgDQtgA5JqKPrgFJohiBBoUUOubwglgEb622sSQ8rr+H2TWRYIFdoYORt9uybIvAjkiTFY5XA8BEaJPgYjH/35XIWaSIRqU2iD0/7GYzChHIl/6B+fr8bWSCTyQATkyVyOYvRMDgt6z4MYgBmZqqPQMu+96RKcuNggePBBo4wKeoOEslq2KUZDbi0tJtduYkHfN52a0i365Iv2PhBhGXflZhtmgZRlDAaBtRqBXo9jzAaB66ryx06GyH1aYOcqSOEQEkoVi28YcTi0RFz+YgUj9RJ8E44mGkOTZkQgfRtUrtDUIoYpoqV23o4ExZaKAjSGJEKpijj+Cb5/Hjoshd7RKMhURzTD8bTWFUMKIWuSYYLOdLQQLMUui6RCoh0VApGSWIUEoRUpEJDJqA5Ar0gx3ky5QRdgT4Y5+TogY4xSjDLAm/CJ16Lmc9XqToawY0pR1a7DFsg9BhRiLFN9f+z9yfBlt13Xi/6+Xer2/0+XfapTDV22bgoU9QFLvfGhcfkEUQQQTBgxrAGMGIGUUwYERDBgGACwYAhEQwheExevHjx3uXCoyiXy5ZtSZaUyv50u9+r/XdvsE5KVkmiLEu2ZZNfDZTSOWeflXvvtfZ3/X7fBpE4tBHo1KH0DqFyQl3xyp/3iNGO6VEKMZI8adk8ylg8nVDtAzFCaA3JxGJGe5pa4PYJSmoiEoRAa0Hbepq25emjjuEww8eIdxGdgpOS7QdT0B1KR8LVNMY1inppcK0kGXcgPXavwUuaRcHiLUgnDSb3gCSUQzYPC1wnOfj6JelMsH6SU57mtNv+HFdph3eC2lqGSYGgv6FRpj+WUQ7dvkQXQ27mIy7aLVaDGmmyoiOegvOafKfo1B4xjhSThugkMvP4RoCMCOWQicUGSVcl5Fmk26WE1iDMllg6bK1IJy16VCHdktmtlLrxiCiplgky6XAVeKuQKqLTiAwJMnEkA8F+4XEWdCoAiTKaRERcFzBmwGQ8JrWCgTtgPBih0gZn3+MnG61frNajz2gdCD4+IZ1Mi952X28YZh8nLJt1RV4knFz7xYfnvSQyL/ESwHhScO+1E97+4VPaxjIcZwghKPcNTW259+oxB4fDX/Zh/sxogmVrK8JVw/NI57+0Yzlt13zQXHBoRqTyI0t7oVKWds9b5VMOkxGF+nz5PVXVEcMLZ4ZEqt46Kq8yToxRtI1FXrmaZrMBwQeePVkxKWZYs2O9XVOvEsqtJcRIlitC8IxuOpQWuDrBWU+SKEKIV2m2HTZEuuyMzfOE/ZlAGYnqJNFG6tDx1v4p2aXh9s1D9rZha2uaZUdXedraXpEYQHlsrQm7BETAI7CpBy/ASpAgBw7XaGhAdL3AVw4tadbhBoIoNclWExGYQhElqKBILVgC5HCUKIZNZDdS/OCHlqYWRBMZ3S4RSkGTIkJCu4ZkVHLrL3bkyjMcteyeCfZln12jEsv0N0uyW5EP/s8J1c6xemIY3l4RTYdfjBDI/vlIoHUVzTqwO1NYZ/Gdwoe6dxsZhVABrcG3inY1gADZQY23Ge3GEF1fs+A7RXU2wNaK6CXFYYOrFc1qTBQwnimMzKlOE2Re452iOs+ozwt8pdC5I5ldTXyiwCSB6BxJkVOvDWXtKBI4ugmLD2rO7CPKeUr1hiNJDCER1Kmhe2gpBiX5SY1uwNcGM4iMb9Z0rcI3CpmAd4J2Z7CVIuCRmaWYgFAepSX75yNCJ5neOcdVKSJr0ddOmdRjOm9RiUbnFqEirhninWd8/GLlbdG6z/CxzmNSw6DI8ULhnCXGSPCB0WiKFIKhPiKXGdGvScWENuzQ6uM3b0YM8dFjhMHwEWHJ8oQbt2c8PLtg9ywBKhCCquxdY1//5s2XE5mXeIlfJu69ekyWGx4/vGS3qYnxhYj0OrfuHPzSwp6+CHwMvFed8bA+Z+cbiJApw/VkxteGNz43Wfgy8KRZIBEfIzEvMNMDnl5NZu7mR5/68yE69uGcvT/FxgojCkbqOly9PForikGKtY6qbD9shY4BhIysV3vyPOHm7RnOB7rOkaYZ7WbOs/ffx9qSPO9/ZrNt2K1bjm9dY3THszoNgMCHQLXrqMoWrRU+SNQAFI5mHzEbhUaSJJqhyWhbx051vPXsDG8iw7Gh847OOoKLH90Ue0Fo1BWpkQgdiI2CKIBIMuhQhadGIzKIpUAGiSwiTiiEDmgZkCLivMTJgHAQg6deBlQWGV2vyWaPYGjopgnNO9DsYHKtIWpo9xohwNJhtGR/kXLj657x6xUj+XVcsWVfX1AMS4bSEUSguP6MiOfZ78+w2zHdbsv4Vg2Voo2aKC1taMF4to9G2EYSRQQizgWIDmcDReaJUVJvBK4FnXtGt7eUZzkQyU4acJJmlRIDSBVoSo1rFCoRuEaTzlpIA60VOCRF4SAKqqXG1hKVO9LDBgSUlynRKmwUSOFoxBY9ESidMDhsSQ4Veeewt5e4QpG9O6dwA7p9x+y1ivRvPCdRDp0EQq3oNob6MkXlLXkC2ycTolBsnye4xpDPG6LsBd3WeSSO5iJHqsD0tQ2D6xVaG2yrEElDzA1hJ8gOG3TiyWYdqcqJXoEEPapxq4L9EhAepRVaGJyNdLZlu29IjGJyOEQKQTZIyPLk6ndLrhWv4niHLuxJ5Ec3agqDEhqBuHqdPjr30lnJq+l9grnH+txBhLuvHHL95uxjoXm/SLwkMi/xEleQUnDz1pzr16dUVUeIkaJI0PpXNzvmrfIpb++fMVAp15MZUggq3/JefUYdOv7M5D7ZpxCKnxdijOx8Qy4/6Q6DPodEEGmD/dSv+9hxZt9k4x4jhESJlDqs2LjHqPEROkmQUjCdFnRdL+AuyxaEoK46hqMM23n+zJ+7z2Q64OJsw25T0zSWsnQU8gh9UGNjBXhGaYpoC6qzMUf3AsNxzXZZsl/1WR5a615blUQQgv2yxXWaxYMdydTgx5IwE1TKEZNIJEAW2HuPSAJGRKBfhfDHxvgvyI0AkKF37phIriwi8bgjsEh4aAitRAnQykFKv6aZe9RAEaJHaIdJFdmdCpUF9qkCtaa1gXZ3go6CpHDYRiFFRAJBBiwOWcAiOjZYZLOiyUu6vCNNHHPvmdgML2D+6pboYfXWMSxvoDrPYKxB1rhgaS415WlBdVEgZUAn4LyAoEBEQghUGwgYXAdETzbpUBpcbVA64BuF0v3z4Nt+ShGdoF6mZLMOM7XoqaONBtsEgrHIQYsyEVcnBCuQo0j0EtfInvsaTwyCIMCryPxeSeg09cbgP0jQQ0032DMxJfoarB4qBtcXFNfOkGmkWhjEDkzqUfOW0aBm/8igtGJ0uyEGiS4sSUZPTB10taC8TCmOK3RSYvJAOnEgI9G0SK2RAZLC0S2nJNOagEerQDbNmE5HlPUePfTIgwHyrmB4qLh4O2d7JqlLi9QSQsSH0Au4646brx5ig+diW3L7cMrdyU02UbJ079K4DUoYAg6B5Hby5wAowwVVXFydn5JCHnA8+yb5wbSv/ojxl36T95LIvMRL/DFIJX8p6ZRfNjau4oP6gokuGOqP/j6FSkml4Xm75rRd88pnTD5+HhBCkAjFLn62AywCSnw6eVy691j7hwzUMUp8RIZ87Njnp0zuzrl8RzA7HNI0lv1ekGWGzapmMEg4PBpx/9VjDg9H/Nf/7zvsy4bNpuLBe+eEELjzyhFDOaXzLW1wtKVnOjaMBkPcJnDtvkeT8/3vPqSuOgZDSZ4n1KZk8cyzehxxBGwuKAcOryXOSoICYyKy86hKIEVHHADeoY0ndpLQSaJTQAAdIYirhmKBECAkBCvxjUKsNcnOMbjZ4kaeEDXsFFoKmECctGgdCbUikX1D88F1j82HKH2OT1vCecb5H06ILajEo5SntYbYCqToW5Kdl4RJoBGB8abDPT3D1ZoYEzaFYn/ouT2oydqI346YnSiMs4jqhPL5GmFzLj5ICaKlXCRI7THDvojSdyk6DXgfIWjyPMMFi28dSkKI/WTKdRIRBUJFopVEGcgmHbYDM+pIKkm3y4hZQA8t0QpcpdDGMzqq0XlLNB4hPT5oUukJnSA4gZAgjaPbJQjtIXG9zXl/gFun1Hu49jWBuDaiOzPkkx3uUDF6ZUlIwYWE4Y0KUQei7adm0QiKW314X1J0qNT16bdKESyIJKAKCE4wu78nKRzNKgcREKo/TiU93kMwCZ0bomtBdnKJEBKTrqjFgqRIMd0Rv/W//waPDjp+/P0l0+GUWZ6yXO2wnePa8RiRKaqqIfUptQqEuuXu8Zxv3b2G0ZqD+DoDdUTpz+lihSZhoI7J5RyBoIlrmtDHAyRiQCEPkKKnDvLKqfbLxksi8xIv8QtACJHVcs/F+Za6smS54eh4xPxg9FOlwv4sWHQ7Gt9xmH1y3KuEJJWaJ/XiF0pkAG5nh/zB9n1CDMg/1kBd+pZMJRyaTx6ziw1b/4xEjD9GYgCUSEjlmPldS9qNOH9WUQxSutay37dMZwU378x57WvX0Vry3jtnpJnh5NqUw8MRm3XFoweXPHxwQTo2bH1F1XYIBSevTNFSkWwG3Cwc4nbHybM5l+d70hS8KWnqktV7BTYoupnAjgQxDfT6XQGVwEmJMAFNQ5K3dFtDZxV0oEVAZZ4YPV2tUUL0Q5ooQYq+S8kEIqALhzABV2nis4Qk9eTX97hKoRLYxpxSKXQbSb0mtxNG1zfU1iM2LcOTkvJZwvo7Y7abBJGIPp/GQawEXakQMSKkIshIfSjJq4DxDjlsSIcpwmZsziPLSuGGgXsHJbiWSEd6f0W4bFFFJLn2GHkxpjw16KJjeFIhFNhKY0aObpPRbDVCOmLs27ijhxg9hIirZZ+Ro/oo/BjpHVyJJTEwvlUxPKlZ/Gja90+tDSoL6NySDC2zWx1dHWj2CcI4vM3wVoL2hE6RTDpk7ghWYmtN9I6mlIi9RSaK+bXA5PWWnbIMjxUmk4yOAy4XGC2QWJwQ6GmAtp8mKh0RR472VLM/Txnfq3udEAKnPbbRdKsMU3Q0q4Rs2pFMWnynXryZ8TEidKDTDndyjk86nJeYxCFnZ8Qg6XZDQuI50yuGb1xj+ugmUU0wWnFwNCBJDXlhSNOELnqazvLNG8dcP5kyG+YfRh0IIcjFjFx+ekZWLubk8hebC/N58ZLIvMRL/JzhfeCdHz3j4QcXOBcwRuOs44P3zrl994Cvf/PmF1pf+divYZT4+IrIRY/8H9wtJULTxF4M+GV0Cf20uJ5OOUkmPGtXHJgRuUquVk41O9/wRnGd8aeIkbtQYmNJIY8/9XETMaTSl3ztNw+4d/cG63X1odh3PMkZDDO0kvzX//xjtFFMpr0oUSaaW3cOWC72nK+3tF1HNkx6S76ED56veO/hgul4wPP1AZKa9aqmqh1ISbsXXDycsH6cEKTAKYjSExoNV5UW0keiiIg0EiaROutT5KIOdAcRsQKxFUgTUSrig0AFem2MEr2l2ks8kWabMLxWk007mmVGMnHMvr2hDSl2mzOtWuLGEI8Eg3lDWg/wY8jrnIG9oDtXbN4bYhtQA4do+ynM/nzQfxDnDrxE6kjMIRYCVUd8mQKSgCV2CVKD6iJNlKipIy22fUBbKxCjJeZ4jTaS+atr8hPB7ukA72S/JROQjS3ZyMGTgm6vaZoG10Xii/dsFDSblHanekt3I/ub/xiRxmMGFpV4bGM4+vYSlXjadYpFg4nMXt0xOdC41vL8uwrX9iusbmdICtC5Q6ce3ypUGhCZZfz6lsFxhXYN+dgzmHvIIjkgUolSnjDYg4gYYbFdBlIi8MgUEP3rrJKAyFrq5Rg9SlFaIqPGOUe7TSAk5IOOEHqtkBNQxgSDJAmWRFoUkKcWPdtR1xO2TjKKJXQpSRrwTlAkCVFYOrXg4MYrXMvvIGVfE9G77yLee6SUnJ1tOJkMmY/6972NNaU/pwr92qiQBwzUMUb88owAPyteEpmXeImfMx59cMl7754xnQ3IfyI5uG0sH7x/QZYnvPbGtc/1mDFGynDB1j+hDktAUMgDxuomA9VPWBJpCMTPJCpN6DgxX04h4udBphK+Pb7HW+VTTts1S7eHCEOV8Y3BbV4bnHz6MYneVvqTdtEXqH3LsttQhiWtO+P66CZ35odIBMvFntPna9bLkmrfcnq64ZX7H59CjSd9aaS4LkiThOPRhPW+YbvvCCHgd4FLu+O/XXbcPJrzxr3XuDxf0q4iD95cstu3ECGkV6P25sXIPQASnXrMoCMMIBSgUtA7i90ZfCroTOw5z6ZfT+AFvTm8n5aoIAk6ILXAlgmx9ejCgZC4w8hqMsDbhNYOSI5rRrFkXA84ONzRPBzgVg5XRZqZZ71KCU4jjUCn/SpEZoF2mZGOGtKBw9Wyd0rJSDLuEI2iXgwoDlsilq5zV7UPHhsD7VajfO90kjhU6hgME3TMaOc7suM97SalvszRucOksdfjpB35cUmUGcqUtOuMbpeCVy/0zWw+GDO8UaGyiNAeoePV1MVTXWYoE0hnFmkCxXFLTCLVKqddKZ4+GKOShmgFxXGHnlmclaQ64CqFKxXeK4QJpPOOw29smR1u8RuD1gky6V9HESxd1GgfscqRmhbiVU4LEKy4IjC9gDkCUkFw4GuIicPuZN903SZELxHaMLzT0HlNqzTpqOvXjAjaYAgxYJJAvTVUyzHZ8QoXNWKVgQFZ1OQHnlxNqUVFN3iAt6+SJDmuc6yeLlg8WWDrDqRAj3Js3VcNVP6SU/t9mrhB0d8Arf0jMjfhmvkWhfr88Qe/TLwkMi/xEj9HOOt5+nhBnicfIzEAaWYYDFOePl5y5+4hSfrTn44r94AL9yMiHiNGQGTtH7Hzzzg232Sq73KcjBmqjI2rmJrBx36+Cw4fA7eyX87IeKgzfnt8n42rKH2LFIKpHpCrhMq3lLElFZpMffScpWJEKoe0cUcursbgMfK8WfFefUYTV8iYcioueFDtuZUeML7I+eCdC6x1ZHnCvmx5/mwFMXLn3tGHWqgQIj6PRBFIvKZsW9b7Fi0l0is606foyjmcXexoa8tEZjx+cMFu0/Y5LwGi6UlmDBJp+4FKHASSwhIMeCURVSAEjZy06CYibCS0AjsEvZIIfzXyp98svdABC9FH9WMNm/cNMomEaYfzKYMyYmyKKDVSSvwUau8QjWN72bDaZ3jpcMshceKI80hyGcljRElH5w1RCwKKrhbICLJwZHnENQrrJWwj2aC3cFvbrwUdilgLNg9y1GEgP1iQBEk6adBZRr0pSeY19lIzvFYjhaCrFDLpSPOOdq9JJxadW9xOk40j+1NoVgnR9nqhrktYrQVpbjFJn6GzqTLENmWQtYxuVug04JA0m15DtHp/jN0l4BN8OwLlUFGSn+yQNyyJcZgk4DqJqzSq8KgsQA2hVbT7hJgH2qoXF4coMOOOziYstynXjq7WRd6CFUQhiJF+EqMiwQnaTSRWFlsquvOC+iwDIVBGILRkf15Q3G6JBAolEdpioyJGhXcSHwNGeEwWMGmFjo7WGZQIdL5jOoRsZHsBubH48VPOHz3khniVR3/0gOXTBSYzmMywWZSIxY73/+Bd8rFgmX2fLpaM5I0Pbxr6m6NzTu33uS3//K/UZOYlkXmJl/g5oiwb9vuG6ezTM2gGw4zLix37fcM8/elyauqwYuHfQYvsw0ZmgJQRTVhz4d4ilzMKNeZrwxt8b/uIs3bNRBdIIdn7hsq33MuPf+YU3S8DQgimZvAhydrYirfLZzxvV7joSYTmejbjXn7MSOcoYZjIO5za76FISGRv1f7O9j3qska2DhfGpMOKWAjevHxEfAvuT084OOo1N2lqWFxu2e5qHj9c8MZvXEcp2Sc3Hyaso4ILWG1rnA1IE4mpwLcR7wKxtbDpWF7uKIKkXbf9XbfwEFU/K4pXVu/Y1waQOqICrwTRC5TqJ0o2V+jck1WO2qWEHBgGWPXsRQpJ1JEgAgwiMnhimeIdgO9XFQvwb0qWVlFcF7iuX4PM08Cmi7z1wzHVkwzRGbKxRSPwlaIzml0niCWYVtBVAm8FcRIRmUMDOtVkvsBuIvVBhygD1c7RVTndNkWngm4YGdmSJPeooiUIRWsPWW5r4kqQxI6TmUeiQTYkRU19KdFZbwWXaSQ/tFRnGWd/cEC76W3WKvMED2gII6BVlDtNdtwwubVHDyJ66pge7DENvQMp91SLguosx7eKdNohiFSLFAl0G0E4LRinO/xIISRQgCkcgoDdGtxK0YQcmXmi9Ni9Ihgwef9aulKQ1x5qgck6JOAQkHikiCgBXVCY0Duu5r+54uIHx3S7hGxiwQlsLdAmooxk/2TA8DBisohtU4KWCCLEFhs1SnqEkuSTligiUgrMsCVJI9PZACkNRubEGMmnG5qnF7zzncDu2Yr5jTlC9K69Yjrg9t0D1s/XvP3DP2T07f3HSMyL83Egj9mFZ5T+nKm++wu4Cnw5eElkXuIlfo6ILyy0n7G9EVc7/xg/uS75LOz9GTY0jPXBJ76WySlb94S9PyeVY+5mRyRC87C+YOlKYowUKuX14hp382P0Z7iDft7oOsfF2ZbT52u61kIOZ8MNbuyZJUOGKqMNlh+Xz1l2e357cp+Rzpnquzha1u4B2+6c718+4uL9BrEYEpopMKDMdqxOSvLWIGrB6zeuf/h789wwnQ45O1uz2VQsV3sOrwTXAoE5VAyHGYv3NwQDzkQsjtD2FmuxA1qBdZ5t06Fcv0aIUhEUREKve0gkkYgQntR0tGi8AuF7XUyQEqkhnbYYIm5naNurD1clQAt84unFGeARiL1CSI9QICX46IkGQiNofpwSQ0RngtEdRSwl1Xsp69MEExXaGUI9Ig72qEGFeJAQrGJfeIoQSIuWRAl0dGSZJck8w2kkS2vihaQ8z6nnElsm+L3CxX6VYs5hPGtIhoFWJDxZntCR4CqJUBalMmTZUPgOVzncynPweocZe4KLNIuEUEt0bjn8zSXPf99gfILKHNFlODSq66dhunAMZy0qKGIbkFmASSAbdvhaYzuBVBGVe5KJRSce1ziSShCqBGSk2xrW740ZXK+posJHerdRgOu/ecnwqKFdp6QmoI1HjgOhk3R7RdwmROnJbKBdpahZIFjQaQcKAopdZxA+kgaHSDxm3NvG08IjbIo0EXKPVJ7iILBfZ+xPA9N7a3QCQVqIYJ0i0Au+29r0Cc2DQC5qBsKTUCB1+HAt5GmZjuZwT/Cj/+sSj2a7qUEIBoOEk+tT5gcjdqnn+fJHqP2I4dgj/hgFEEKgMFRhwZSXROYlXuIl6AP1BoOM/a75sKDwJ7HfNX0r8+ewe7dhixafHWSnREIb+x4UIQQ3sjnX0hmlb4hEcpli5C8vG6euOt783mPOnq8xRqG15MfPTtm4ivv3Tii+liClJJGaocp42i55rzrjt8avIIXiSH+dsbrOH1x+jwdvniEXE4rJCD3KIAps6Snfb9lVFfPjEXVoyX9iRZVNU3anlmeP1zzcbZjPh0x0QnfpUAeS53pFnTmk74PobNe7iYKNdKlDzATOR/R5v/UJiF7PIUF3IDaOVmp8IZFeImPECE90ijh0xCgw0TG2NUYHktuW1mvoBGEvCUnfcG1MH+nv84C6lMQWhPQQI64RkATkMCKsxFeCuPOooWe/Bl8XVGcajGTEACkUXWup24K4lGgCaeYJk4jaQlG0uAZ2z3JarVETz4KA6iLGeIqtp6sU3UD1LdxWIJ8KTA3Z/6IwY8Gj3ZS6CwwoMRGSQYfbSj54MCcXNfG55fA3tuhRQ7fVbJ+OKC9yup2mXmQko9651TUeXQToDJQSRESMHOPbFWbgcELglxndzvROpWCZHJcoASa32K3BFA6lIyZt8ZXC+kgqoOoy2m3SW69F6KP+c8/xn7pkcFThGkW70+gsEJwnOonvDO1SYyYNBIlvE2QMNFHipSTuHahIV8AgdQxNR2gjMhWIEpKxI6wTtM1I0ohPLbbqELbA1rD5boZsS1wC8dgQc4PCoXSHJ2UyyBA4bAKZqTBBoXWLJ6DEHBsaPB1z9RqxyDm61jAd3QEpUUowHGVEaVm592nyNevqCVmVIQrHUJ4wkIeffaf1K4KvNJHx3vMv/sW/4N//+3/P5eUlx8fH/I2/8Tf4O3/n7/zCBYov8RI/C4zpHTFvfu8RWWY+7DIBaFtLuW/42jdukaY/fSidFJrAZxdcRjwKTblv2W4riFAM0l7Q+hU4b3789nNOn605uT5BKUnlW4QSHNgRFw+3FOOUw1v9KkgIwUwPeN6ueN1fY6D66oiUCU9OFe3FhPnxEKKkKgPQl+UZrVg82RKryIXYkh4oZN5xtl3x6HLNrnNEArbznG32PDcBfdOx60o2eYW/KXGbq5WS9cQbHpTvCUsLwguiBZcK2Mi+k8ZDTEDoiOkcPlcEpeicoZg2GGuxKagKCtehiAQETmlsDkFFRBD4AkQeCFZAFCgte31zhBgULgDeIxD4AMKCaMCu4eR3HLunBalKrizNArf3CAJKC7LC0y5AZrHvbRp05IVHe0/0mvZQUmUpWevQzuKdICSC4SsW9X2DfFv0jc300yWUYP3+EH+noQwwCJbhKKfZQvMBBBtBe2qhyIeOcjWi/U6GbwXeGkIAW/VBdc3O0I009bFGDD3dGOLGo8pArjxJYelaTfAau1O4bUpznrHDsyympKMO70W/2vMSqQPpyJLNG5qtRqWQDHrNipJt/z0mMrm7Jh22bN7NKE48+cQhgqHbxb7TSoteXKsjBIUZRLSB+nyKHHTo0Q5jHCNtMSoSOond0NvahaA4qvGpgMshok37HCBr4Mxi3/VsZUq1TyEExEiQfiOQvioJzZgsKLLhBglkzQFGOEi6XhMD7N05RhRM9W3m+jVW6jk60RRFSjbob3Y8HSv7Pk3YoMKApD3AaI8LDavwgKg8Q92bDWKMeCyF/OS096uMrzSR+df/+l/zb//tv+Wf/JN/wmuvvcabb77JP/gH/4DRaMTf/tt/+5d9eC/xEkBvr14vS9rWobRkNh+QJB+dWndeOaSuOx49uGC9Knv7tfMIIXjl3jH37n++HJehOmHjHhGiR/6x1VCIDu89zx96Fg/foa46EJAmmqOTCW/8xnWK4hdfS/AC223N2emG2XyAukoDddFjg2eUZcQ6sni6Y3598GFaaKYStm3N+WKLvVyy2VYoLXn+3hojFIt1Tagl3gWI0O0dNIG2dEjbcZ6fsdi9DUnNsuyoq44QBVkx4WA+ZXg85HS64rKrCQ8j06ygyjp2ytHlIDOPcgHxVKA2QBTIFgjgZxFBQKxUf1PbAQi0ixS1x+u+J0mlHhEkooqIsSOuoNkmGBOoWkXbJojHgrgTMOQqBRjUHkQLL/IDpQZvAamIbUS2AYoIDQSrsJcTRGfIDwvGhUfuW/JphpEKNa6onaVbgHcG20TUJtDZgBeSdZ1TTzVJ6xinLUI5bJQoFYkHke6OR68M2aBP/42iXw/tno6pz1pEHnCtpPSS3UOP3WTooQDpaFqFyj2DpGL54xkqcwyvldTPB4gYMQNLfUPTDRVhHQlbTXCCcBiJhwL2EWkiYS9pV0lv7PIS5QP5QYsynmab4GrTFzZe36MLqHcGM/bIQ099lqGKSGhiT3IOLNmsZXZ/31u6U0WzVEzvVajU4S2ETmAGHT54QBA9SOmolwl2r8mKBl8qYnsVcuM9BIVrFGEbEXkkBEjmJfuzEX7XhxzK2lItG6SYsb8VmJ4ckqs9YR2w34FGDrDXcm6rEkJE7a5TMMakGdGsULIPC4xRkOzuQfMaC2PRE8PR9SO2T7dkg/66UvkFTdiQyzm7y5rB6IDR0BFFh4yGfTiliHMEhjKck4kJA/XpEQdfVXylicwf/uEf8lf+yl/hL/2lvwTArVu3+I//8T/yve9975d7YC/xEldYXOx45+3nrJclIfQ9PKNRxr3Xjrl156DfOSvJ179xk5OTCefnW5qqJc0Tjk/GzOfDzx3vPZBHDNQJe39KoQ4/XDO52FL6C9ZPEhY/aplORkxu9Pbqpu548uiSrnP81p955XM5pL5MVGVL1zrmBz/R6yIkWko8gXRgaPcW23jSQf+8tN6yWVa8+eghspEkqcG7wPq9PVvfYUeCwcCQCEmzbLGrjpAIbCo4mig6Lqh2FReXkrpTBJ8iQ2R0tKFNJOv1lHZskRtJ8IKxT7luZjzerFhVLd5EWIHcCGK/7emJRQC16P9f7DcgEEE2QOzTeGUCfiMIrWZ4UpPPKsp9Qk1KPAp0TtA9SxDPNHIhe63OziMsKCV6s3kJqAgh4FFEERBSIJ2AlSIQQUfiQLLfFwQTkUXBq/MhD9eX7NOaxHfouMXWkuAiIcS+GeBcU9WaZNJQFbr/QG76Juo09711H4lqPTsjSIYRZ2NfUhh6l1c2b4l70MZCkxKlxK4kbaWxjUApRbtXLDpN3KaUiwylPN1OkQ4dIom0WtGNFab1+G1CtALRSVQH8SjSDAz1KsFuDBARohfIDuY14xsViEgydHRlR7vq105qVBMSiRQerfswQTmx6MMWtoJs3IfmCRmxtcJbSXSCbgX5DU8y8oQg8A6iVcQA3Urhdor9uUSnOyBgJikib5ACdApCWmQSaS8FIhGIRYIP0Ngt+9OITj26caRqyvBwhpmt0TKCCOh5i2sD+WPP4X3BSZYwMcfcGPwOI32ESh1L9x421tSrlIvFJdsFhPWOLuyZjubcHR1TylOWz1dMjkdU4RJFSrls6RrH3T97i3lqWLuHtHGPDSUr+QFGDMhEb7/+VXIswVecyHz729/m3/27f8eDBw+4d+8eb731Fn/wB3/A3//7f/9zP9aXOVFvvGXpdmx2FVXbcmhGGPmVfip/5WGt4+GDC9764VOaxjIYZFy7MeXoZPzhnf0vGqtlyfe++5C2scwPhxjTty1v1jU/+N5jhBTcvtOPaJUSHB6PODz+4qVqWiRcT36Tc/sD9uGcOjicB4lGNYfs3k84PJySZR+tq/IiIUmnnD/fcHG+4dadzx4dvzhXfh5bqI9CjD/KthmolJHK2PqaASlC9nH8L37/0/WC+knHyBwyPvioWffodMrjt3ekStPsW9plh133JXZRRoSQzN/o2O1LFmc5deOI0WO0RA8ErZFs9Z6yDFT/xRErSRCeZeGoake16JAbCCceUQvCUQTVW6WVk8juar2SQjQR7FUarwNib5/2GkQAe5mw20uslaS5I9kIapfRtobQCJSNxEmEKqKr0P9wDnEEUXmiivia3jojQa0FIfSpwJwLxFAwGCZgQa0k92bH3Dyas32/ZrepKeclWXTYoHEqECqNNCCrPrxPpgFRBPReIrWnXhtCjJjcoRLXT7y8gMJjTwVO9OLbfGpRScSeS1QOs7sLmrMG4Q5IhgK7j7RbBURi2wAenfTt3fWyQOkSnTvsvLcSaxNxhYFG9WRNX03ZMkm1zIiNxMxbpKVv/Y4RoQLJyJJOOlwrsbOOZp0idMBtDaKNdCuDTj3jV/ZUQ0fsUnge6fYJrukQIpKNmr46wQm6nQKp8J0gOs3ynQnFtKU9U2AhySMaQfvYQRsovtWRjCwv4vpN7lE3IbQCP69xXYIwApl5fC3onmeYm1PUWDDXNZGGKEYghpgDR1g55k0gZpJUDklSj5A1UmTM9D0eL97l8QdLZNaSziuS3JJxjNwfc7nuOHnjBrvnS84enrFyKwiS0XTMa3/+BtfemCOl4NC8QRM2rN0HFHLOkfkGQ3mMkV8eifmi15Kf9ue+0p++v/u7v8t+v+ev/tW/ilIK7z1/7+/9Pf76X//rn/uxDg6++AdIjJH392f8cPOUra2Il/3bdsqAb03vcGfwqxUi9KuCqmz5wx885emTFWmqMYliu63ZrCu61vGb377zSyl2/OC9c6QQnwizm04HLC52LM53fPNP3frYmunLw4jr8ZgPLp/w9rOnnC5LMjXA7xSVK7l/NEJ+ylWgax3VvuXwp2ip/TLOmT+OIk94+OASgWA8/uiC+Xp2nbe3z1ifldy4MWN2NOCy23LWbNk3LTfMlFs3Pk6+btw45K1H5zQXLXS+j7IXAmkEwkWkhzo8pzITGAW0svgQkBmoQkOIbLeW5nlN3CpCiDigaiKLTYtAEoYRGQzCBFB9Z04cCWIMsJe9ZuYF+pvqXs8irjJkANVERABfafY/HrEeQBCamAhiAnECoQNpPEJepepmgXAN1DhCiIQlfUDdC2mU6pOBX/zepIRb2zndGgaDlLiEZ6slwsJ1PaVxgaqNtE2fOivLiFhKpIHoFc3yyv4tI1pHYqRPJs4dSE+9zHriJDqQPXEY3axRSuD2KWEf2L2tsSvJaLInSXbsVgFcShBXoXKNoF1JhOlbq4MVtHtNfr2iuKfQJiBy0KnHNYp6kdPtDDQCmUU6JVG1xKiA3WukCKSTFpN7ohe4RiF1JB13BCGYvLJjf+6wu5TkqGN8vUFMOkwF7diBt4y8RacN6dQhg2N/MQChkInFtwYhodlr1g9zfBkY36hJZIIOKSE6YupRow6BR6cWpKTbG9oyA9kH+BXXHHYbSQlIdURdRULVEJSi7NaYtsE3gTSryHKJygytzhjoKcE8wSpJa86xXKJlSqEOUPUBk1Rj5huG9hWm6dfI1QRxKLm82KGKhP/73/4/WD5b8M6FJBjLzdu3yEY/mWWVE+KIwmnuDf88s+TWl3mqfww/j2vJT+IrTWT+03/6T/yH//Af+Gf/7J/x2muv8aMf/Yh//I//8Yei38+DxWLH53C4fioe1wu+s32fROo+/2JcsNqWXG62/L82P+DPTu5z7ZeYy/Hriu9/9yEfvH/Ba29co647YoTBUNG2lu/94UMikbv3frF9QXXV8d675x+Sqj8OqSVPny55790zjo7Hn/IIXxxvn57x//nx+1zUW0wiSVVF9czSrR0yU9yejj8h7m0by+Vix+Xl7jMfV4j+wvNlnDOfhums4O0fPaNphh+Kn4UXyGeS7aJiNSr5zvceIDPJOM1pVpagA8nWcMSYunMsq5oPNhtiomm3JUYIkqEGB1polBYgLWXlKX0gSSw+eoIP+Aih9r3GpY3YWuALgXcCmyhCjKiGvnF64qEN2Gig07092vfZLjKJyA7iVZVAVIC/WjFdZdfpCkQMAMQUQBCDImrABJS90sAEQRCqD9OdBMJMIAPERsA4Eo56cS6OfqwVI7q9+kX9IbFa10jVt3w/fbykrBqEduSjyPhWyXxQYfYZMQ9UO03pDc7JfuXiNaaE7sihgiU4SYwCqaBeFNRV2qfptpFAwBQdSRHolgNs55F1g0HR6YRVXpDMHGLnaeteC6YtYDKqS4UuAjoL6IElP3BMXqno5ICu1rDrhc3J2JLNO8qznM2TId6DqBSyg+7CgIDsZkt+ZAm+J2MxyL6NWQJpJL3WMLq3Z7fIaWxK3EXO/1tOXPSktxonDF7tSMeBZGCJIZC7BhcS6lWO1IFs1OFHHbMbG/bvG6QuyA9bTL4iBHCdQnVQPhQ4O6BeZdSbnOAEyjiyg5bpKzuSE8fkf91jf79FV9fYNo9Jty36bonOagQNnQW7U4hWkKSKJt1jfEmUE6q6oveabXlq32exjaikwLWgSoGOHU62AEglePpkxdNna+YHE+5Mvs6z7rs0oaXbftwkUIUFipTWZ1yKz74m/Kz4oteSFz//J+ErTWT+6T/9p/zu7/4uf+2v/TUAvva1r/Hs2TP+1b/6V5+byMTIF7oou+h5tzxFIZnp4YcNNgrJgRlz2q55UJ1zZCafeif8Ej8b9ruG0+cbprMBWquPvY5JYkjzhEcfLLhxa/4Lnco4F/DOk+fJp76vpOxD0ZwLPxcy8Lzc8P946wdsXc3hZIAWChsdbd5SXbZ8sFgzSlOm+cdt3U1rOToZ/1TH9EXOmarqWFzu6FqLUpLpbMBkWiCE4N6rJ3Sd58mjBctFCUSePVlRVx3zG2MWZku68ww3imuTCTvX0SjHe/GMZdVwcdqw2NdsmpZltLRjyUgZ0qiQQqCUxiSS/S7gbYIXDtsJgg+95uRF+aCNhEpihcITCVL0hQIdPSkZRkIC7BRRvahHcH3irpC4HJTyyC0Id5XC+4JbvMgPiv7D/xYOgpG9YFQD4aqsMVz9bIgEpYgyEMYRs5B9H1MrkK0g1P0LEmcBPwe1lohOIhUgFG3n6awjyxIm8wRn1nTWU+4F9onk5KimOGrwVY7d9tMGr4E8IFPLKLWYwxZlAn4v2V0M2D3JcULjc8mgtKhOgQEzciAcXecJnQXnMVogVgKpI+bYkeiA3wdE6xBJQpASQorfB5AtxijSaYkvJaIUtENNqgL4Pl1XJ5Z04NAnHb4zmK7P11GZJwK+VgQBtjIIDx6FEB6/SxAzz243JPcdXato3o1c/pcUu5bkE0fQnvopnH2QUf9pw+GfWiGVwXeartF9w7cXNIuMdNowvb+mW4zZvTegfJIyur4myTradUQRqLY58bRADSXprEGnntAq6tOCUBnm31wyvLGj+Z232K4j4r0EVQYSvcGJGuFzpAp0e0e38Jz8bxaROhI1RGHY+qdXjqKO1npsDoZjTPkKdVdjxbtM1T1yOeuTnUPA+/7aM5Q3GKlzdu4ZiRyTiIKAowkbJJKD5HUU6c/lOvUCX/Tz90/CV5rINE3ziTtKpdTnCg/7srC2FWtXcmQ+/e56qgsWds/e14x18anf8xKfH2XZ0jSO2fyTGSzQj9F325qmtgxHX4zIxBjZbWvWqxLvI1lmODgafepqKEk1SWpomu5ThbPdlYPp89iqP89x/v6z91lWFfcP54gr4UmKxswV756fcrHfsixHHyMydd0hheDa9U9vuf0ysFrs+eH3n/CDN59QVy1aS5SSDIc5N2/P+Z2/8Cr5IOXw9hSbij6U7tmGNDO89hvXeT5/iEguGWmH9459/QyZztHVnFZHvrN8glgZvItIHxFdJAjohpJOGQ4GGXVt6WpHiJH6PIfrLd4LQhAoKRCyJ5giQNManJCIzhHyvmkZ3d8J+hxAErRC1oGY9todiGAgZoIQJML3FAf3Yj5ytV96Ubf0guC4/r+F7qc1oesJEbrvaIouImPfkq2KgLuMyApw/RpJRgEavHQf2rGFBKU1CMl+31AMMm7enrFzp2S6I+tyooftSnDxownFvMVbgXWRVmqigWzimN0oKcYNrZV0UqHHgYPphu2qYH054qDYMNEdTVMglCMZWGTiMIXDt5GgZS9sbiJm5xiMK3xQtJ2BcNXb9AJBorM+v8UUjmqRk2SRdGhxA40qI2bU0VVJ/xqEyPC0g0zjrCI/6HBOEFtBfZ4hTV+g6IJGt47hUQNDj68EVWd49v0xze+3xL0iv+nJ5hGLQg0c/tyy/SONkHPm36gRaSC2EhckKgsIC/Uyoxg7zMhSXQZcKWgvNelJS5I6pI40+wHCS6a3arT2fatE4smmNeVFgXhryOy1LW4XcOkl2fUxWabwZy1tq8BIaAS+FeR3BcXrDoNHUuJDhlIpbdjQUaFNAlFi94axu4mQgjZs2fonpGJEU/k+6iHrp51apFw3f5pMjNn6Z9RhiRCSgTpipl5hqE5+bteDXxS+0kTmL//lv8y//Jf/khs3bny4Wvo3/+bf8Df/5t/8hR9LIPQjZ/HpwlItVM+Cfwkk69cZUogXhbefihBj/0H+BYdgznreefs5Tx8vaGqHlIIITKc5b/zGDY5PJh/7/iTR3Lg1560fPGEwzD4mOI4xslrtOTqefNiw/GVi7SpOyy0jnX1IYl4gzQyHN8acfbDj8dmaa/kAIQXVvsVaz/3X+7j+suk43+wpmw6jJIfjAbNhgZQ/+xP59MmS//7/e58H754ihaBpHbvzvl9nOGp49nTJB08uOfn6Ma0IOB9wzvNkvWE2TrGTJXXxNjmAH6JijlIlFM9JVMXi/IDzTYXZG0ITCSLivEfYiK8dqzSSiQy7q9ld7IheEFYKmWmSmSWNAd9KYhAIJM1G01qDUBHVCVxK7w66EuviI9FJSEA0EbXut01CXQ1cfIRagOr/LD58E8aP/vXibXH1pSh6IXK/HpIETX8VDhHl+898l0hEB6KLyE4gpELJiG/7zqbBzT153iKMpL4oaBYFMhSEEJjPC6xv6UKFcDnWAgFsJai3Q5rLgvSgJkz7VFq5CUyGe4qiYX/aNzmj+ulUTD0n8y2jXUuKJ0RN6ASIhHbrSecN+bxivzBIHfG+TzJWyiO16NdizoIwvS1ZXTWB64jOPAhBNm3JD2uKeUuXKi6aAdttQe01VimMcpgzUI81rpaESiGSSHHY4vaKdNrQVgmu04yulUxul6jM41qFMBHrFc0zga002aEgHTdYJFoFsplHjCLVE4fbZ4gkgpa0rca1Gh8DL17VrkkRund7ISAEga0kvhMwjCA12bwBF4j9oO1DPmuMZfcwI81rutYg0ogYesJhxdHXUvxO0FQQjxX57QRzKJlnAae2eGLfqB0dgYBEI4TE5IJqUTI052ijkF5TN2u2nFKuUu7dv/axkE0tMo7MbzDT93GxRqBIxADxGZ9nv2r4ShOZf/gP/yH//J//c/7RP/pHLBYLjo+P+Vt/62/xd//u3/2FH0smDaky1KGjUJ/M4ahCR6YMufzy78D/Z8ZoklMMkj4Z91NIwW5bc3A4/MLZKD9+55T3f3zKZDZgfrWTDSGwvNzz5h895s/8jv5EMu/tuweslnvOnq8ZDDPSzGA7x25bM5kUvP61a1+IGHwWmtDh8cjPuAgdHI3Yt5YJGV3niDEymRbcuDVjOhvw5nvP+N6jU853JTFEjJYcjAZ87dYxv3nvOqn5/JOt/a7h7R8+Y7uuyDKD7TxN3TEYpgQfCCEwOxzwzumCJ7biz/7WPWazEdttzWmArW946h4QYgA3wwaBtY7oEjoL82s19fMLNguN7BzSSIQAMQUhNb6JtK7ldLllcloSGo+XEkLE/VDT3RuQTjoUHrvTdI2hswoESNs7Y0QbQYGy/dZHVII4kBACeIGwEBHEKxWvkBGhgBSw8WrqED72vMjQf9+LmgEMRKPwYwjplVW7d+3jh/QaHxeQde+Q8kahY29RN8cVB99e9VOQTqFOIqOTNd2qpnus2W9y6rpjX1vaAK6Gru1XV872/w7OUJ4p7FagTcAMHPmko16k4GVPyIJAGo+uAjIPjKcN6w8GmBzMsKXdJrSbhNBJzLhDpgLfgbcanTQMrlmapWH/PO1JoQofkhjob0pcoyhGNfm8Q2celfeJuIVo2amScj1g32ToDXSPhuD6/VvMIl0rGWQeqQODN3aMPIRWMjxocVaxPysAQT5viAEyV8GBYXynZDC2uBawEq36kk+UwO6vEppbCVYSaoV0fREkJuLRdLWivtSozCCihTolWk2764hjRTr2+C72YvPYC6aJguACwWZsH48JSJKBpxxKLAKfCI6+XZBMOqRIsY1ERkFmSnZ0QNoTDyEIL9aaMaAGJek1x/ryfTQSjKXqOhbnG05mNxnfzehCbz7xdEg0iRiiRfo/TAX/VcVXmsgMh0N+7/d+j9/7vd/7ZR8KY11wLZnysL4gkwnqJ1ZePgY2ruQ3Brc+1tb7El8cWWa4ffeQt3/4lLJsP/z/L9ZAALfuHHwhwrDfNTx9vGA8GXyMEEkpOTwe8/zZiqdPlp8gMllm+M1v3+Xp4fBK49GilOS1N65x887Bx1w5XyaUkIyGCfWiwzqP+WPaIOs9Jlf8hW+9yv3ZASFG9tuGx48W/Jf/9i7ffe8pbQhMDgeMD4c4H3i+3LLYV2glee3ujKpsWTZ7hBdcrnfs64ZUG145OOJg+HHxnfOBt98/5enpin3TEn3g9PmGEAJ12QIC7zyNirQmMLZQbmtmk56YGikZTBoqv6HaGVy3od16gvW95iWCyQw+WRLEIdnQkESNUn030c61PWGr+rTe4WxAu+2IPiKcg0WDt7A7GBDTq61MAOEC0sWelAhI9p6g+vWSBDoEcRaRQSC7iMsFKoDgSjsTeheRDA5pAiIE/FVdgbSQ5BaV+14UrELfgiwMnczwQiLG9BOZ0E9qlIoMhzuOZhtM8HAkqTYpu/MCYSSzP70mFpHqPO8/0KZgm4TpoWNgLtl/b05ndsjc4jeRIPtxj/cfzojwzkEmCFaiLegjiykc7TZHJhGhA8FLIhJMLwzVmUNngXTaURxF1g8GNKuM5mKAH3WoKfiFIJ+UFAcN7UZz+eaAaOUVa/GQfnRdjAFkEpi9vsVbUFH2YumgQMJAtwzmltwWnH73CKn6UMIIhEZxcTGn6RJG6Qq3lIwmltnXa9xG0dYanXmkipQXOeU6ZTzdMEwbssKjYkApCCYQhSRU/YTO1gbXKaITCBN7l5qMSBXxnUAOIo0tCD5BtB6RtahZy+DaHpEJ9tuCZmPQuSKmvs9slmBbcLXGNobE1phBizQanXqSXNPsJYunlgOt0FmL94rBNEHLBAIEPB7bryLpm64jgqg86bRjKIYsFxXWBXRhOfxWxfWh5FH1BzzY/1cMY4bDjDzPGMgjZuoehfrVSu39afCVJjJfNbwxuM7e1zxtF4x1jrSCpd2zdy030jn3i6/urtH7QGMdSkqyn4sd+OeHV+4f4ZxnebljuSj7u5MQKAYZX//GDa5dn36hx9+sK9rGfmoXEsBwmHFxusV+3WHMx5+7LDO8+vo17r5yRGcdWqmfe9jcTA+4NhmzGy/ZrDtGQ0N69Zo6Fzhdbbkzm3Pv4IAsTTh9vubN7z6i6xwPF2vq6JkXOX7V0cWaw7tTbIxc7Hf8Px+/yYNsSl4Zfnz6nKfLJb4OjFyORDD6IOe3ju7xF9/4Glorni42vPP0gh99/wmb5Z5d2VKvaty+YzIu0EoSY6RygbPVDj1JSOea9arixq0D0kzjfODsbIFzJetKE4eOtO2F3DZ4ohKUDfjYoGVgnOQfrnEikGtNpzqiDHgXWa8aXIxorXBeErVGblsSFLFI8NL3epYQiVpC6B8tGEBEXKGIRFQALnulbhQCkcbedh1BeqCWxNDrWGQWiUeOuO2zXPKjti8zdP36IViJMoHp0RbRNayaGaLRhMRDEEgZmB5tOLqxJuwN7SIl6Szzwx3DWUPrFXliKZ/lKH8lvtkDk4h3eR+wdrKh3eV0S0XwAmRAKIeMklBLkOAdBO3xRvR//yuBcySAC4Qu4CVIIzEjhzJ9xxT7lmrjkVpjso7sFYuUkm6fEOkJpK8il8+nVBcZvhJgu/44i7y3iwNC9SwxGVgGhw375wUjXRLGfSEmIqKLfoWjBoFqbXCpoDU5UQp0HrFrweJswHonKKLC3WqRo4rQRrTxBC2pq4K2SsmPWtT1wP5Hgm5lMAPXr4i8QKSgUodQkqA0oVbooSfuQRUeVypwgnRk6fYGS8LkG4F8UjK5VZLNO4RSWKvZfk+x+NEUM7KM7jRIGVGJR0pLs85QqcNklqQAlfYBRNVFgsxSkqKlvsyJRCbzlOPhdRrxHPHiHyH7jCgiHRURh6DP2UkPd1w7BOEzECmuiTw+e0wXS2K+RO6PyZ/c5vCaxh0/ow4rrvNbDNQv1uX588av1ifaLxkjnfM7k9d4VC941i1ogyOThtdG17iVHXwlpzGd8zy+XPPofEXVWqQQnExH3D2ZcTD61RAla634+jduoJXk3R+f0bWOLDccHI4ZDL/4mDSEXt3/WT1ESkmc9cTwqV/uj9Eo9M+wkgHYu4YmdEghmejiM3VYL2Ck5tXBNVbXKxaypd56dvuOSKTBcjDN+b99/XXyNMFax7tvPyeESD7JWL3fMhnlZGlKyALlpiZfpQyPCppRzWm74047Jksjzy9XuC5gckkqDNeYsm4q/vOzt1BRcO/aDf77u0+QwHxUIGpP21jOqxYt+8RbxFWjrpEIBbZxV9G4EH3g7PmGsmxZVHuKgSWuJLEL1KMW13q00uiBZksJUSNKTSs82RVZ9DbS1Q5n+xdH7x3ayF5/EyMya8lnFhEsVgTqeoisP3p+RQhEqfpkXg+I2E9JlMDHiKp8v0pKRK+XAYzv3wtx7Pu8lSQiO4dJHQ0aIUAnDtv1nT/B9fUBUUVUlEx1i61qmrMMBhLywOzajuOjNfVp3rcxR4HroN5LilcaRsM95VmBQaFU/9yaRJAEie0SutohdcDV/YQhSt+vSARI7UAamEX8TY8bglcO5yMuSLILgXhU0pT95EgkEjVVqIMWhaV8llJ+0KFVRCYdyTSibxpGdwMxRk7/4JjN6QC/sdDYKz2MBJOCUR9OY4S6IjL0dvOuNMSoCFbiOokaeJSOWKtoakNbGvTEs92mhE6QFS0mdejQsj0Fhgm2ndDtNjRrR71LUaEjNiAPQA8ciXbIQ4XJPfUGrDToIqJMwLUQLkEdSIav1WwfD8hOWpKBQ+SOOOk1Us0iZXU6RKeBW3/hGeObNUIHBAJXQfcsJT+qESR9QnAjUCN/RehyiJ7sqO7dXEOPLQ1Z1mFtRXmaEKVgOLUc3xekoz2duaALJZIMTYqIEkdDwPZOpH4JRiDBihajctAO6jG7ywaRn5GZHO2vEScBuYbTx3sSdYg8ali4H5PL+SfqTX6V8ZLIfE4UKuXrwxu8Hk+YHhRsljWSr6ZgyjrPH73/jA/OVxSJpsgSnA+8f7bgbL3j26/e5Nrs5xtU9GVBCMFsPuTeq/FLt/HlRYJSEms/OXGB3ko8mw9+ZqLyWdi7hh+Xz3lULrgod+yrjiykvD66xreObnE0HnwmubqbHxFmgXfTUy73JXXdf99xMee3r73CzWwOwPJyz2Zdc3Qy5nJb4kPAXOm4pJJoo9kva+SRxOYtaquRQfHuxSm29RwVYwKBHTVjCg6zEYHAd88+YFv2K5ijyRBjYXm2QwZBoiSddezLmlGW9Vb0GEmloJJ9WeZgNGOzqTg/3TAYpDw+z1CNIUstcZ1iO48fetRAkKoUomW9nZA5Q9d6QuyF4G3VUrUWfEB1jjz2UylnO0avVYzu1JjMgfd4U9FVNcv3xlQXV2u/2JOZkPThdkIJ5NVHBVeBdtJFgqQXVitBmAbEvI/Wh15wzqhB7kAGS9Z5opXYWl+JfCNRgkoisZVI40mlx+8CdP0H/GxQYnemt30rEJ0jG3aEUrE7LRjNwe9lb/sWAVWAkhJpNfXCkyUtwo8wqcB3fa1AAKKXiMTDNNDdDYgiIrayn9KoSBh0LK3h8LAmHwicV0QfiBcNzQ8s8r4gdJ7pG55gFSJGfBkIiwr9RsC2KbqwHHxjzf40p3oygKssl6gkQkM+rRkcN2TTFiS02wShPO2urxswAw8JuFZhO0WIsjd8KYEziuH1PZNJRVo40AEZLPuRYvV0QlkPUEUkzy3eXh1/5XEbkFKjjiqSIuLuK6ofQXcWcRLEVRFnclPA1zSMHd17OevvDdEykhZ9R1mMEIqAHwWmumX6Sp9ELFVEKEFwEgTM72+I9yWbBwPK05zYaVTmMENPWtSkQ48ZOlytKR8PcfsU4VsG2pAYjRlYZgcFXSjJxJiZfpUQLR6HDRUeT2cNXejvAwKRupOsQ8f98YixmbDaBKRsEFmH6uaIaIiqIi366oXL8x2vHRxSsaSJGwox/1KvZ79MvCQyPyO0VGQqYS/an6s//ovg6WLDB+crTqZDkp/QUYzylLP1jh8+PuNgVHxCY/E/G+bzIQeHQy4vdxyfTD5GHprG4qzn5q35lyrcrXzLd7bv82i/YLNoqWuP0pK13POfL9/hyeWaP3fzPl+7dfSpZEYKwauDa9zM5ixGe1z0JFJzaMYY+dHr2XW9BUcpiZYKoyWd8yRXhE0ZibeePRXOe7TQeOm42G0Zqt71IOnbnUsaxuTMsyEPlhfIxSXfunMTgOE0ZzTLefLwEiUkvnWsS4tNLURIs4SDwwneN5RNQ5FpFpd9SFZVtQiV4jcnFPPnoB2hyQhLgewC0W3ZdgkXZwUiBBKl0EZSVR3e9W4fXCS5rOjKnugO7+6YvF5i9yntpgDviYUimzkOf2PNuQdXG4KVePocEkHESxBdQOo+KA4pCLoXASMh5GCPItoKkueAE0QdafKEMpUIHSnMCo1EJDloSYiSgEAlHtEBJmJ0CyEndhHReIzuqOsUlEBJjzCBZquJG4UNBhPANpFur8mmoEceV0aqjaPdg5lI2jLpjzO5cnxLiG3EWUl41RFShVhKgundUqIDf+rgekKZD5ksStLoego08DSPI1J5zNBiRhCDxFtBceyx60hsIxHB6HZJjGAGvf/cdQp54HGZoEgaDm7uUNIjPcSgyA9rfKuQKqJGltV6iGtApgGdOibjmiyx1LVGpHBwfYuIAut1nwjcOIrDDp3v8Q81IvVI6SiGUC5TXJB923fm0MaRpB3Vcc5QGsLO9tMqKTGHAnMbljFh9aSgXeToBlJhEUTEVXHn/llGKi36bolvNOm4g6DYPcnZPBxjS40rDMmw4/Cba7Kid1Ip02IGEL2jvjRUTzShGxCqFBEsbWVJbnbIYkAyahAMmeibvJL+Hwgk+/CUhXsfEHRdQe0CRkmkABEMBsO2KbgQE4aDAW2zRg08MSokmig8IkpElORFwnZT0dYQC0d40UL6a4KXRObXFCFEHp6vyIz+GIl5gYPRgLPNnsttyfX5zyd59lcFUkm+9o0bdN99xOmzFXmRopTsU4RD5JVXj7h+Y/ql/s5H9YKzdkO7graJHI6GVz1EBbtQsbZb3nzynMkg+x++PplKuKk++86qDwkUhBAZ5IbpsGCxKT8UCQcfkErihKesLbeGY8Z5SozxY5ZyicBfOXJe/DkEj7lyo2itOL4x4YffeUzoPMUwoyk7nItoJdFKYpclsa5ojixvfvc92i6SDDPWZYNOFHl5hG81ycGC/MBSNQ2tE1SPCsryCLSiVRbjQHaelIh2kbrxxC4So6ScaeRYMP/mjm07xjYKFQNaCURQtFvJ7NUtg8OaapFTbzN2zwvaytD6BDtSRCn65F0BuEhMBdJHVBeJc4e5BLlWeNVXEggR0G9FvLREYbFnHqFbou2QU0NkCkHgaonwgugVvlOkNtJFYB8JVqBiIDaRfNgR2l5AmhpLmnSIwjKZRaJoaDYFKnrMXNApjZEe6zT7vULmARKI7moSEyQxgTABuQdn+smT9CCcQzqLcoKdKhDbQOEasAZ8S9i1+LVD54LmPCGZxb7kUUM2j4gQaXeGbpcgUs/klR3Fcc3FW3Oa0jDQLZPDBrtKqK1CyIgZWkLQ2HVCfr0ivxEQyhJrje0MViuM8Pgg8EIwPK7pgiFaSZrZnsh4SXWeMr7XcJhtEduO4DzZxCMllLWCTDKaWXTqQEWcl5h5QEwN6jqQR4y2yAh50xKnArsuqJqEcAxm2hKDwrYaTYCdRkRQiSd6xe75gG6rex2MCggd6cqEGCX5zRb3QLB7N8HWCWZQYzcFvu3bzlXWggrk10FPU/JJZHDQUftNr30RklSMSPyc6ulDnj8RnFcJNs0xE8XkoGZalAzUETKXrNo9c5MSRIsSAhkGRAJB1hg3RcTkaroU8dGihUby07trN23DZV3hY6TQhpNi8OF5/1XBSyLzawrnPVVryT8jkO2FCLOx7lO//j8bJtMB3/6z9zl9vuL50xXeR46OxwxHGQLBD77/hCwzHB6NmM4/e+Xz08BFz9N2AZ1gV7dMi4yfHPYMRMbKlOy7hseXmy9ENGcHww9DAyfTgrtHU8q6X8eIzuL2HYOTAbudxQwk37h9zCBJyUxCVXcYfaVFIZBcXS6q0JFiKExGax3p1XRnv6mZHQ6QiURIQYiR46LAtY7zxwt224ZXro14/eu3WbYdP3hwzn5XUWQFN2ZjdrsG2R6x/GGGnrQsN3tQCbHNSecZJxrOZaAKHZXt3UBxGIlREFH4UUYUkI0tbZXTbJI+mCUEtAxkacf09o5s2hG8YHsxROaB4rhBdp5mn/RdRi72Mp4QiUoQjSBctU9rF5AlYMDrPnMlCR1i51FW428KgstJs5L6QtE9l/hUoAuJUr7vORIRVyUQA8YplHeIXWB2uKM8KxCpx2+zPuxuFCiGDaTQhRwdIsmgIXhBfnNNmGSsz6/ReYiDgO8Eiqvj72RvEc8DIUi8exHoB+SBKBzKRoyNxNRjG025zVFZIJ+VxI2k85os93QLQdkOCLkhuxFRdSCcOoTKiEiS3GNLTXbQkV1r2P33gsGovfqQBycFdZWzezpAxkB60FAdKXbViLkuGeiOKB2uUeyXGYt0wDBzZEnDejkkT90VawRM30UVQ2Awa4iuw3cCuwvgO/JDgZwliETS1QYrJMksYitJ2EtoJZN5SaIcdZ2QS0s29Ix/y3H5wYTdeoDDIAmoElQIqKEnOIHQkXab4KpAklZIr4hRo0YR1xjadYIeKJKbgaGO1JeSw285VLbh6f/7CFcZ9DCiEomaCoqZ4OjVFp1IuliSxglt2MJ+xKMfPubJyvKwmVBFje4icQPr3ZjV8ZC7k4xB2mF1x8KdMkwj7A/RuadNTzFuinEHCARN25EkhpjsyeUhmZz+idcO6z3fvzzjg+2ayto+7kAIDrKC3zq6xslg+Cc+xi8KL4nMrymk7BNVnfef+vUX6chKfjX1Pb8MDIYpr75+jfuvneCs590fn/Hw/Qus9b0Dxnnef1dx594Rb3z9+s/cuu2Cpwuud5DEfmLxk5Cit62miWS1r3E+fOJ7flpkmeGVV4/44ZtPCMvAzfkYHyIPni5Yr0pkptCDhPvjCerGhOHYkKmEu/NDvrN9QB4SooxIJEMyPIHLaserxRG3Zsec70puzEY461lflsyPRqhM8/xyy/FkwGw8ZH22wriWdJRz5/4JNw+n3ASmMuHNHz3Br1uG8wk+SynrliRNuXjcUnUpyTCB4NGtxe4sMmtRdy3eBGJFv+7JAgwUUWvYgax9/5mXBITsO4pCq4hIVB5oNgaZQacVTmg6JXFaowtHWEiC7sMQZRQE1TuTkJKoAsIBxYt+pX5CJZzvtRsIQqto65TOObLjFlcXxFYQxwGVRqSJtCsDncQjUCqidKTbpjDvKGYNLkL0sc9ySXzvmqkz2spQVRpsxLYSKyPpxLO/0IQQ0bpvlQ70lmlq0f8deoc5YQrYABJEEWAQidohjmJvJZ8FtPZkWYsG6p1EDiVN0GyZ4EyOzgTaWMq1oq0zkgSGaYVUnqZL2J4PKF2GGynkgaPTkmAlXZ0QLcjosRtD9oqnM4qwVjxZHpNIixTQtYrOasK1gLq+5nC8RyWRNLNo42krg8sV0UO9T8jHHVI3CAVuK9m8kzC858luCNq96esMvIIhpIUlxkA+btDas9kVLC9HOKEwtWdQWO7/hWfsLwu6C4NdG6wQZIctydARg6LZaMI2Ys8dTS36bB4bMJNAdjPgx1CXCcvdCO8UxUFLMm1xtWb6xobd4wHRS/TEMbzeMb/fIGeeDo8hJwjLZfsuz/6vd7hYdzT3U46SGhU9BEVbSZpVgV/e5qnPeOXogqHMEEEzyRXLjcUkGuNmqJAjosJ5T1mXzG8IsnTEgX71pxL6vrk454fLcw6yAUfF4OraFTiv9vy30yf8bzfvMst+PhETnxcvicyvKbSS3DqY8INHZ4yL7BP9T7u6ZZAmvzLOpc+LrnPUVYsQ4hPJu38ShBA8ebzkvR+fMp0OyIuP3Gh11fHej0/JMsO9V49/pmPTUpFIjY3lRwEfP4EQe0eEQvV3QT/Tb/kId+8dobXig/fPWS9KBlHxxrUD1L0Tjm5OODwYcTIbccGaH+6f0LYdrxwe8ehywdNqgRaaYzFm7xtO7ZoTOeF/f+Mb5EVG9e5Tniy2FFLRdg6VKGSmmM4Kqsby9vML9mdr0lHKbFgwm/d3cdu2YyM9zTTl8vmW7cNz5vMh0kd8DFggiIjfW0QBTedpK4u74zGJhHUkbiJe9voTMQGfefRbCotBmIj2ER/7qYTMPco4dpc5k+M9rtM4+g4lVUTaUpDrlrhTtF4TZZ/xEjVEIZACTOuRMUISEQ5kEFfZJqCS/s+iE8QKtu0IbRNkKlFdh0ESEez3GV2VoGVA6Qgu4htBtcgIXjI8rsnGDenAYoTDJBapAzpzDERFbQVNmeH2mvpZgTZ7zKxi9WCM0QKFvwrvi2gNpIE2KKQO+EOFfN5n1QYtINf4ShOMJela1DiACvgGgtF0E4GbSbbPMrpTRRb3yHm/RtEhw4uEustABNxOsQ0FLkpUGwgZ1DLBNwq770XPUgWiVUQraS5zxCsNsVJ0uwSfSrxUdK2GCGEdWSYjToZb0qLFe41rJCb1/bpIpITSoauW6nGfwYMOJNcicq6RuUf6iDGezmralUYKhd0b4qGn3mm61qBzjyAyVi1J55EiMjhsGE4rpO+zaGxpIILOLPX7jlArzDyicoEQvfupXUi8heyeZXc5oLk0eKPxtwLZfkC2rGC3Jxc1zUITao08cfhorwKgh0SGbN2CxfmW9WVC9lpBYhTROZyQJInHyIBbOtypoM4NVfkaubnL/ckhvzHLeGf1hLMHe6RUxOk5W7XExY7x4ZDbJ/c5MW8wVH/ydWvTNjzYrphnBcPko+uflpLrgxGPdxsebtcvicxL/Pxx+2jKs+WW58sdh+OC1GhCjGyrhrKxfPPOCYPsq2cZ/yKw1vHogwVPHy2o6hYpJKNJzp27h1y/OfupBLvWOp48WpDnycdIDPQOp7a1PHm04Nad+ae6nP4kaKG4nR7w1KyQWvTi25/QMe1jQyEyYiO4dmP0M09+XkAIwa07B5xcn7BZV4TQ90iNxvnHVmSTmFGolCfNJZ30fOPmLa6vpqzXFaKFFMO3Du/wm7fucnzQVzb8L2/c4sHpiqeXa7rgkV0kSTRhADJP8K3HbWuCgUWwPC5LQip5f7Oj9Z7ZOOPsbMNFXXP6uCITknFUyBDQUaDnEveKJ5wHvPZEHVCnmq6JWHllL7YCcRkRB55kHBCNpG0NxbCl3mTgI1oFTGGxpQYdKZc5wgpkCH2OjIRk0lFXKaHSVyOM/nmRMSCJZMriG0GYRSSB0Ope6N+B9ZqQS1QVUCLiE02zSkh8QLYeu8jwRhFRRCHwUvR32byoO4B6ldHuE8a3JSFIQivJswbbSKpNQrtJca0gtLIXomYR6zRmYvspxVago0KmHkJARNk3SqeCfLunkwo5CkgfcU7CVuLGBW61Y7zeEzuN19AlEtmA+Qa0l9A8hygFnZPwPBB2QBGJhwEpW6pgqJ1BGEGad3gUmEi7SEjnNU4oJIGoFDEVCBmwe4VsNGGvcFLQhJwQrmxiIuLTyOp8yHk1Z3yjRiQenfleZ2M8o/GaAPga8uNA+0TQXEhE5dj8UYI7C2Q3amLWW7vLTYKvE4Z396iRY78ZIHVApp6DbEfSebYPRoAkm1jqiwxTWPJ5S3dFtg6vLWneF5AqsjQSXSQ6UGkgOQK/A2pBtzAk0jJ8bY2cOrqVwMRINncwsahEUz3UrP67p1tJ5F9MCJNAZEVwlv3aEm4GGE3RdoLwKeUeOhRpEhnOK5blBSoWlM2QI5Mw0BmrNuXo9n3mU8f6+Y6ymjMdOI5uFBwfzRgmM+JPeVu0aCoqaznMPnmjK4RglKQ82W/5U4cn6K/AVP8lkfk1xihP+e3XbvKDR2dcbEu863fMwyzlW3ev8eqNX6+ER+c8P/z+Ex59sGAwTJnOhh8mAP/Rdz6gbS33X/uTQwv3u5b9rmF++Ok74OEoY3m5Z79rmc1/tlPodn7I2WjDcveQ823LUTFEKihjAwjyKmeU5tw6nPyJj/XTwhjN4dFn622EENzM5tzIZgxmKYt0R3qSEH2gthYj1SdKMGfDgsHdhNkoJ+/gvXdO2VYtrnbY1rGtGi6rBt96dGH4b6cXmOUSJSUiwOWmpJIBnShCgFo4StUiBhaXObgJJmp0o/CHfX5LU1o6rlJxLcgISgWksSQHkWTf55Qo4RhNSrrGEGXsbbNSsW8ydi4FA6rp76ql9ITQC2Gvwm9QbQDRh8fFACEoTPC4OuILCDIiQ4QcghaIPcjOIjJB2wiE9IQWghOAASf6VVeEoEDEiFQQO0VzmSGHHqUF6+cjxnd2JE0kNAo9cpjUwiQSLpI+JXbaoXKHlBHfqb4VWwhs1PjrEpFIZCOQpeyLFCvP5HBNey3ihoKu1TTrBPfc4C4HdDiypsGnEEeS4tWAXwi6tYJhChKsTmGZoBOL2HcErVGHGY3XQGQoG8zM0S41fqtpjCQbdBTDtidUAaIRvaYmWqqLhG6X4q6s71J5aCVkkWAg7hRnTw5I0zMGc0c+bUhyixEBZQJNbbBGE1aB/UNFTCXZDcfgjkeJgDCSJIPisGO4r7FRoW90ZJmj3BfYxjAyFbmweCGRptfRSBEIrWK3SBjerBBOQOPpLiKh7ruiyieGwS2LyiLegckiSkb2DzS6aBgcWYpBR5p2rEzGdpfDmUPiyGeR2W+3bH8kufw/FVI7bv+VhmA9oRPoJBDGnrosIQ8MJykYwXKdULWCLPPoQcN+kyG2HTtf8ibnH7pnh0nC66/P+a3pK2il2LQNj3ZbHu/ex8fAPMu5O55yfTD6xKT+BXyIH14TPg1aSmzo+we/CnhJZH7NMRsW/K9ff4XlvqJqLUoKDkYFWfLr1wl1cb7l6aMlR8cjzE+kFx8cjthta95/94zjk8nHytQ+FTH2Cn8XEKJvXP9JfHhyf4GTOFcJvz25T07C7/MBz8sNBBiSMQ1jTooZ37xzwvwXtPpzznNxvuX0+Zq66jg5mVAMUo6ONdoohp/ifAsh8uBswfunS7Z1S2ctHyw3LM62zAcFUQnWZU1oAtF5vJMszvd4A7KQ2BhwXf8c4wWMPXbg6KwgcQLS2Fuf017XEX3EuUgwvaYF2yefRuP6SPkIrlbICrxLiFtBcVITs4gPknKboxNPvcr6xumrYZsIksGgYb8vsKXuawt0365NFQgTRdSCzvbZI+IUmIKaeEQWiV4jn1hkDd5LOg1RRFQZEHUgDnNiLghJ7G3eticyLxqzsRERI8IJQqeY39twcLxlvRn1IW1zh/N9+rDRAcYtqgho6ZHKUy2zq/JKD0MIB/36JwLROA7yNYfs8VFQbVNsjAySjm7WshJD2lHKLhzg9B5mAQaCauUJ36sJQ4OIvfNNpAI3gNZDMoxI24JO8GgSWpK0wwdN2aXEKBE2Um4LAi1p3qGEJzSSthD4UtM+0LTHktgojPOAJMgI49h3NtjIxhY8P59wWOq+BuJaRCgHLuCtpH0i2L1pkIVE5pBOI8W1DqXAd5IYIRvA8KTES0ltE3ZlgfAB1cfaYK8cU2bahwr6vaDdSGxtKC9you2onmVgM1LhSHNHs875/7P3X0uypWd6Jvj8aimXoWPrnQpIJIACSrCqZ9hNHvTZ3ACvhsc84TXwMmhj02bdbcYeckhWsaATQIq9c6vQrpf65RysQCaSuROiUFXIYudrlmm2w8M9PHy5x3rX971i+b4kmwUSQ05LcyHACdKjQL+S5CXsNgVqHElB0MkMOSqwRI4OaqZ/4gk2sf5xYnzPMnrsSWiEMCQ/rOu6XmBKwXQKOimWm4z6oqG7cCzOXtEliRpf8fZb97j73j3KwzGbvuNvL89JwFE54r+cv2DVd4xNhpKSZ5s1zzZr3js44juHJ68lMyMz1PC4GD4X5/Ar7JzluBxhvgLTGPiayPzfAlIKDqevj9//HwnnZyuEEp8jMb/CeFJw9nLF9dX2NxKZGOIQ1Hax4emTK6oqYzarODiaMBoP96t3HdUo//Tff1dUKucv9t/im5O7nG02bOqOPOZMqpyT2fi1jrPloubifMV62SCV4OR0xvHJjKL8u68InfP87McvePFsgZSCvNCcvVqyWbec3p3znT95+NrahQ9fXfPjZ+eUmeZ0PqZWPTWBmoBdb3GdR0nBZL+ks451sASXoE90YbA4y8jQOJx7KB20gACnQU0BEra0hDuKsEj46ZCDAgJh4m2TNbhgUFGg2wRdIipBawyeROgkzSJH28Thu0smdxraG4WLgwCpmFpkHliejYlJg0gIOzh/Yi7QfojvT1LRFxLjBXodUH0AI0i9JraRtO5BRKQeJjqyTjAuSdN8mPSoW82NTtAJpAOqgBACLQLFuKc86jh4tKG/zlF5wMwcMguUJhGspLzXEZyg3pSMDjvWZ2Pa62LInjn0JAGmiwwFRYJR3jLdb6ivMnQrEEFgc01jFCqLjA/bQZekBN28IOmICRG1ScRWIvZA9xEf1HD1bST9xuB7SaZ6sjyQaYeOEbvWbEOFwyBzYCdxO0XXjcmMx3hPshIvBdQCvUtYrUh7iSAFyGFa5FKGqCEJSZhJkBP8UmN/qrmTXyJHCQoIVrH8ZYZdQGYkWkR0HkhWIKqELuMg+k7QuwypAScwPnBVzwhOYzLHvKgpSo/AEUvF6slkSDcuElJ5iC1Hf96h6dj+XBB6ST5tsduc7iKnrzXIhHA9xZ2IH0FeBaSJtMsMXwu0b8lyQTH2VMcOPUnoueBAWWIT6K+heigHfZOMqDIhr3tMIdk6ibEZIuvpbwLuAxCd5vg4ks0tmp6zqzX2P6149JffYn46AyH4+c01H8kFTXA8nHyWjzXPC2pn+dnNFftFxf3JF6e0x9WIw7Lisq65O558bjLTeocLkcezvT/Ivfn3ia+JzNf4HwbNrv/C6uNXEEIgpcD27kvvH0PkF++/4smHl2g9BMWFkLi8WLNaNTx8fEhV5dS7jne/ff/vpVMpxkSO4a29I9TBl1/dpJT45MkVH/ziDNsH8kITQ+LibM3e/ojvfv8h09nfbXrzyZNrnj295uh4ismGiP3ptEQbxfNnN1SjnHffu/e5+9Sd5aPzG8Z5xmxUsFzWfPDzM3ZND7OMbWvxRpJJQdRDB1IIiajSkF4LwBB4F6pIHMfBgp5BGkdoFanTiOBJdSAcR0SroDGIKkAXSIjBgs0Qdxp3CrzHjwShB60SsREIkdA64grJRTeBLjKddCQpEK2g6zKuP5rRnReo6CkPLaOjmnHVIWSia0qaRUm7MqiRIqsiMrf0CEyQpDzi5xlRCUTfgw44owhHI3I9oZOO5OMQhicBJYYplBRDZL8WmIkln1qKiUeoSN0YRD40ZwcnKY868qlFmkFwHJNktym4WkwxJ26oQ9CgU0SO3RAU4zOO9iJ0YJNBSk+yYJVEpoTaJcb7HRSK3TojTCShEsjd4HRCg40GPxYEo6ADXEJbQfIQXE53OUbNPG1r2F0oxEOBOg7EPU1IEKzBCD8QmSwQp47Q5oNNuQjItUB4iRg5nND0SRGiInMeExIpi1ipaceaIIYCRlt6/E5y/v4ezcuhz8gUjmwakApCp8jGAZUl3A76bYYPOUVuUfL22KclN5s5qzDi0GyZjmpSgA4FE0loFdXEMR7t2H3oyfYhrAVmFmnOJbO3PYVp8Z1DaAMmEjcRfZgNLecShIaoBGkLKiaqPc/odKhWdyuBH2mci5SjSECz6hVdyMkKzzSL5K1H7ToambhOEVMEukWFDJI7f5lBtUFJgUoSxxa3rrn4GKqjv2Sa5fxkc0EC3ts/woeI4Fe5UsPEZdV1PNuuXktktJR8/+gO//n8Bc+2ayZZjhaS2lt8iLy7f8j98Vcnf+xrIvM1PoVLLbtwQR2vICVKuc9YnZDLfxo1BkWZsd12X3p7jPG105pf4epyw9OPrpjtVRyeTHnx7Ibryw0IwXbT8v6PX/LozQPeePOEx2/8YaVr1gde3qx5drmktQ6tFPcPZjw4mr9WgH1zveWX75+R5Zr9g8+OR0qJy/M1P/vxS/7if3rz0z9Uv377dtPiXMBkmsmk+NxVlLWel88XlJOMOusJtLStp17c8Op6Q985Xv6gxkxzHt/d/9Suf7NtqDvL3YMp3kdevViy7nq8TPTWk2qPCJEkBBvpQA3OHpEESXxWWpUA2UdiHokk0JA6Dd1tyWAUpJuMeBIQM1Avb9dJ5eB+TjKRChBtRNYavycHUnSZUDYiokAVka6MpOOI6xTPPz5k3jeoviNdMwh8VYYUMHm45eiNNZqAbxUCwf7hhr3TjuUn+7QLjWgSuARO4gTD9KWTUErSLEftg7SCNhicHYSySQrwEKVASImxg0VcRYGcWIo7Hbn0xHHATSTuRJJkQpkEtWC1rMgXBaayaB24+MEBjSuQxwEXBws5fSBWAnWdIVPEiEDa6wlGgwMXFH4kSJlAyTjYyLUgSPCHIMRt5UKAWGWIY0ssBW6uSFkCrxEbcFUi+7BDjgWZtmR9TydGMDbkpqPO5WCHT4HppGXvcEsmHNENU6BkBdtJxeqsJGWG2BrEWmAnhqASRQxMZy2T/QaKSCY9NimQgWq/pZhafK/oc82yLQmLxLYI7BU1ptmSj8Rgu/ZiEE1nEq38EGYnBneZKR2laxkrCHF4T3uvQSrGd1piJsluG7JDbrA3Ab+WVPd6urNA80yhZ4kUIvQebKJ4U9KkbHjPejE0nFcgdgFUIr/jCUh8J8mrSHTQ+xy3M+jDxCQPpD7SejPkBO07RjPPqPX4HIIKTKJh+ieC8WHD9fWURAVS0ntLNra47iN2y0dMD+9gQ6BpLE/qBXXbAzAZ5RzujZlPSsZZxqJrCTG+NobjqBrxv9x7xLPtmuebNSFFjssRb8z2uDeefiVEvr/C10TmawDQxAXn9od0aYUiRyDYhJeswhOOzXeYqDt/7Kf4W3F6d87ZqyXehy+c0Ju6vy2a/PIQp1evliD5dE3z4NEh870Rq2VN3znqXc/jt0547zv3kX+Ak8g6z3/76BXPr1eUmaYwGucDP/rkjLPlhj9/+z7T6vNrq/NXK7wPHBx9nlQKITg4mnBztWVxs+P45DNx8OJmx5OPLrm52uJ9wBjF/uGEN98+Yb5XsVm3XF2s+XBxhr8b6XFc7WrONzWpU1RtgbEZZ+sd4a9/zr/43pu8e/cIgcC5MDjg1i0vXyz45Ok1S2HxW4tuAqEPQEIkgQ4Rn4MvFMoMvokUxHBS1wJpgR7iJCEahdiAbBOmHqzEFENbsZsIMBGxgdSDMIAUaAvJCZIT2JHEVJ7sxEIPqnIIIUjLDNGDEgn51GK3Ajo5TBm8RQko7gmOH22IraBblyQ9rL9cYyiOLJO7C5qzw8E669WwqrDDCiQaIAlEm5AukBiExMEJ4ngQA0sz2KJN61EEsrHDTD2hk7hlhn4Q6EYZWliEj4OQRgVSBSlP9Fca5QO7VUZ7VeEnw+/gew1zh7gXSOOEkyB7SHVkc6kZzYbqgNgL2vlQXik8SJnAC6KUpOlAKnWfBsK1S/i7JWkXELUDIRBWDt1QJ5LkE4WHzLVIEcm7Fp9AHQhM6dk1BbMHDacnN4TN0JIdawlegErM723R2vHq5oA4CgSlCEWiEpa7jxeM5h0BSV5a5qMd3iqWmwmY4Vh3W43e89i/nHLztMJbRdFZ9tqGB+qax+4GtwK0JGUCnQ+OJ2+HvwsyJUZlR0SxXFUUWKQUSJkoRz35qKPblrx4ckBx1JBedkSbyPYj1Z1Av4DuUmObQVg9/66leBBwT6FvFbtOQQNFEejHDlkklIamyZBFROSJ7trQhQxlHdnYkZsAWFxvCFayUzlmFJlOPeQOuxW0ZWJymIPVIBpcCGg5RQqJ7UeUZoONF7hwzGrXsb1uKCpFkWsScLNqWG5aHt3dR5WSTKrfuB6a5QXfzQve2z8aMq+k/Mqsk34dXxOZr4FPPRfux9i0YyLvfe6N2oRrLtxPyMSIXH51Romvw/HJlDt393j1Ysl0VjIa58Q4TCTaxvKNb95hMn197kFKie26/ZTExBDZbFps76lGOccnU1bLhlGV/0EkBuD955f86JNXHE4qtJJUeYaUgllV8Gq54WfPLvmrbz749DjEmFjc7L5gBY8hEmNCaUmMiXrXw60pa3Gz44f/7SltY5nvjchyTd97zs9WXF2sGU0K2tryvL3hx91zRucZpS64boYWw/FMEkpLuSoQTnGzqfn//Kf3+WD8koOipA6ej15eUClN01i2bcey72Bth64lI0hDAfOQIeIgpoCLgBy6fpIELwQ6Dj2DeIlcJlQ9nIhlD5gELUMQ3VoQChA6DSfVntuz75AkHDLQZaDSLWo/4VcGKQVup4eU25AQeUB1kKREqeJ2xTMkeUxGS0zf0exmg57FRmgd0UWatWJ8v6UY72hv5sTegHQIPZwUY+S2dVoQdMLPBaKNCCzCSaSE2CSkT5jCk08tKQiCTCQTaC8L7J4kFJGispQHlm3ICVog47BiInlkG9j+YoY3Ej8T6ImneLAjzgKqCmRpWCGEXGBLw64z6NbDKKLj4BRLTkCbUD6BGdxfuQvETMAsIGzEHwniRJFWwFlEbgbhstgEZCUQb+X4RaLa9aROYnzP3TfX5O9C4wqyoudgUpNMxFqDChHJbThviPS9Qd/1pCZBEUlKwJ7gzv0F1ahj3ZQoHcmNZXM9Is8ts/36tghTcX5zwIWd4ceafOTQNz1KJraTil/u7iFXgoPmhmxfgB5WeCFInFMoPQjMJZHWZiQx9FRpNDFFZGYHwp0Ch6drfEpkc0f/FPCRvhPoNyT73wsoZwmNBhSZsZw+XLG7LugWmt2LCrHfMnvs6HcKmTyZsAgjafoM2xakTcTMQZQK10eUTLgASkPXSm6aMeVhTZ5pUAY1SoMurCsokmMVOozKiEkjIyRnoNjwdLmAvuPkcMN0doWWAvyU0u1RbzNenC8ZH5X85f37X+pc+nUoKflqlRJ8Hl8Tmb8DbPQs/JbdrqXue/bNBP17VqJ3wRKI5NL83vf9+0YdLmnjkom88wW2XalDNv4F23DxlScyxmi+870HVFXG2asVF2crhBCMJyVv/skJjx4ffunVhBACrRW26dluWl48X1BvO2BwfxijIMG73777d35+PkR++uyc/+2HH9D2jm3d40JgVGQ8OJxzPB9zMKm4XG9Z1x3z8edJ169MUm3Tc3W1ZbnakWKiLDJSgBDi7fclnnx4MbiP7sw/vX9RGObzih/8zRO00bz7J/cQBzA5L4nLyKtugzWJ8bQgbGEtarauZ2zHdDdbrhPIg0R5bDh7dsPl2YrZ4Yij2ZjrzY60DSipCCJBhCwIrIhEOayTRABQxEwi/JDDITSESkCUqDOQnUDYhEwexiAagewGgWysQEhJSGq4MlcDQQp26MYpS4857DDKI6aRbOponlR0m2HVImVEZJ7inkX2gfDS4KuMZCSxEmTfTLhcEuxQiChSQiRA6yHb3yVM7Ni6gDZqWF1UESkEqRMkEwmjSArqUz1C7BPRRaJOQw8OiSx3ZNOebqXRCfJ9C/Memynctebmeo/Dt9ZMDzucVQQkSgfkXmT9ZML61YSYSYzzTLIaN4v4JJEegpIQBjv6OG/Z6ZytyzlMOxg5tBIkrSgPO0QlaJ0mGY9KQ9hcKuFovGBZjenLjK4yw2Sqi4N4+UBj5pZkPCkD97EjKwP5o8Dkm5Fyz3OY1xy7FcrA5rxAKY00Ah3DkJ0TYOlKRoVlnLWkWtFnkng3UB611LuMXHky59A24XtF0Jpc9NBJ6mDYUBICTGWDKhTuSGKXoF9G0l3Fy+0+s/2GXHtSgNUzg20UMhOIPciLSN9l2GAopUWLhG8kvjVoY1AHOwgCLT3dtqQ8cOz9pSVeJnY3hk4YUu0oy0SMkd2zjOo0R08CUiWmpxaVJ6xVrHYzok5M9Za4kdQvDA6NlJFsTzB9RyMKj+sVLkoMieQcaqeIWUbXCeS2IoicbH9Hc7Um7BIpgsoi6zYi1ISSRNrX7Iyn3qy5f3BBMapZNYlSZujiFSq/pBL3ePIiYzzLeTj5+4t3+GPiayLzeyClxPPuhg+aMza+oerz4YpXj/jm+C538r3f+hgLt+OT5ooLuyYSKWTGw+KAh+URmfzjHI4uflZW9jpoWdLEG+Cdf9wn9ndAnhu+9Z37PHrziKYekn0n05Is04QYuVrX9M6jlWR/Un0uiO7OvTl//Z8/pt52WBeYzatPA/S225bVquHmZsfbr/m5m6Zj11kEMK2K1+pcfvHikh8/PSfGyLQcBLG7tufVzZpnVyveOj3gjdN9eu9Zdg1FpSnkMFU4OZ3x4S/PERJ+8vQ5N35LykEJgaolYi159OqIx7e/9831jvneF51qy0VNCIk8F9Sip5E9p+MZz9ZL6uCwPmBFQhuJFAKfB+pk6dshabe5Drza7nDrnlFpuFptOe9qFt0O2zqUTIODI4C4XWGIlEhKAkPRoLARoRLS3jZO55B2ElFHZApoF6BMCCfACqL+VZvzkEgbFSATyTBMEYTEhYJsvUPd8QPhiZLG5/T1kIGSjx1q7tDRMxpbsjISJ44NgnpREhtBCDmpiijjyaRDhES0CreB2DA0WQczWMlHEtLQV+bHgI7EDJKTsAHdSYQXtyV+CRcCUQbSSY+f7bA5zN5qmBQBHQMxKNI8MXWK9eWIi4/mjFYdk2mHFAkbcja7kn6XI2cOvKQ6sFQnLYtUwVLCJJGmCWHARYUkkWvPjormw5yTb59x9Lbn3MxYx4rkwEVNEIYYBWFZku16Mh/YO21ZeUG3ViShEBNNnA5OrOqkJ5WReJDI78BIgZkNfVeNE9zZ3+JWoyFOoNqhS4dYDgdROkFnMlQPxgfm4wYxBX3oCEeRLPd0u4ys94OTyESEkPhMkFuBcJLFpqLZKlR06OiIW4FWCTEVeCsJF5KtLtjMSrL1iuV/1XQLiYhxCISbSMxbOe1BQQgZziisy1AdFN6RzTtQ0AVDEIKmzWk+yrnz3g3l/YhSgArIMOhw2iYjRIHdgGsUbaMo5z3ZKLDezDi/3qM3BUdHW8YnHRuZDbbwiWc0BZG3FJmi2RbUa0XqPCJ4TGEIpkQm0G5CvdgSRIAs4ftAXmWMFaSmwW0laV8xuldxf3KfKlxDCoz1I5KuWduaYC1S3SDyS8aTt3kwusssf73z8ldVBKt+0BxOs+IrWRb5K3xNZH4PvOoX/HD7FIXkNJ+zNx6xCDtu7I6/3TxBzSTH2Zcz3Eu75m/XT6hjz0xVaGFoouUH20+4cTV/On38RyEzg4H1N2SipMGK+k8JVZVTVfmn/75a1/z8+QXX24YQE1IMhOMb9w55cDhHCMHJnTkiCa4uN9x9sI+UgpQStvc4G7h7f4/1smGzaZlOS/roeFEv+Nmrc643DbJXVCJnnOc8OJzzjftHnxKlTdPx9HLJfFzwarHhfLkbnmeeMS4yVnXPy8WapdgSR45YN8xTyVE25WF5yOndPZ5+csX/7+cfsMprxuMCgyaGwMa1jO7nPN1e8vjVEWWVYa0nEGl7S24GMrReNXz4izO2247lsibOoX3oqExJn0ErIr0NqK4nS3pwRIwlnQj0IdL7gPMB6SJ9Y7k0Ha13JAshDFfbIYFIAiUTJosIL8EmhEiICDIObdLCCgQJqogoQS1AeZAhIaMg+oTsGEocHcMJqLhdDylJZJg8oAGRSF2iWZW0Hyq4GwchcJTIIBkdt0gTcVpgngrCQtEKhbqbGJc9dlfQuIxmm3P45hLvHAlBsmJoK1ZxcCEJyTbLse9GGFlUKWElkDdi0NqcBAo8WnmKmUdESTYdISdTXj5d4FVLGnn8PcX4jqOa9zSdxrkSsQUsFJnn6J0l4ef7rH4xY3E0hUkcnDAIsghhH9xBxCWDKHOcEYM4WmtEGPqghBwybYzwZDj6s4B/IFj3I3abAhsUtiuIUaJNGFqzjUdtBbt6is0FazGm9xpnFWXoGc068olnNOvpkyHcZKTzES45/HUiP7Dkp81QgSASoTdkuSfrHUwiyWqiloQqMhnXTEYtqEDT51ilGImeXHoaE4epXTY0edsgGQlHafrBdXU+PH45C/hWghgCC0MHuoIoBPVLw8snFX3fQwnZUSIphbWS7kaxej+j/8YINVeYwrNoh6DBse54oFpCp7FWkeUBU1pEJmiWhjzrEF2kfzGsqWISyFIgx4nsOGE3kmAkGzuinCfMSDEuoEuKq3qMmQeOHgRshBDDsGJVArvT2NWEuA3DKkuN6MIcZRsMC5LZIY2FlaZ6KBDK07wAQWSiFLkquftwyjtvPuYwO+GH3Us26yk6kxxXBpM1dKEBMlS2w8yuSNlTtuHwC/rHdd/xN5evuKh3hDRo2oQQHFcj/vz47lemluDX8TWR+R0RUuTD5hyBYCYqNssW23r63rM/GXPlNzxpLjgy09euL3wKvL97QR8d9/L9T79eqIyJKnnR3XCUTXiz+u3Js3/fKNSc5CMxhS+UiaWU8PRU8g9z6fwxsdg2/M2Hz2l7x8F0RKYVIUaWu5a/+eglIHh4NCfPDZNZwcHRhHrXD+3HDJH7p3fn3Lm3x9XFhvWypissP1x9wk/OX7GoG7JMkk0Uh2JK5Q55/8UF1ge+/+ZdpBQsdi1N77i7P8H5QN07TuafCY+LXFFXNdc0TH3BXnEfJSSfdNec2RXfnzxidCdn8eGWosluLbUeIeDoYIZ5pHh6dc6//983FPOcJz9fMDqYMqpKqjwj87C5roeiSD0I9rY3LRdmTVIN41HOtMtZ9YHMaPIyw0pPbwNtN+g/pJAUxmCUYhcDtYv4FMlDZF5qapMItcfngzOk7UCkSMgHB46QQ+6/WAWUF4QRhLEgeYWKDFki9lYIHIb4f3k7fYm/6gdKIGJEFBGhxeCmsUAU+CJiVnEoejwRiA7U1KGPLfY6I18kiiuPSIlYKjoUxkTEo57YZ4g9i+sVSUp2dUkKEukTxbhj796G5y8P2B7pT9ddUUZSNcTp6+eCSWzIK4GeW9Q4YoRgdmhpbI+YWlIfYASij4wvd3TnEjtRiHGEmSSJhG0l2gsmecc2jYmj2woFJUgJXCaRrSAYCJPEtSzwhUCNEqXzyJBwSRNbCb0ilYLQCXLToTO42oxIuSBvItElpLHIGMmcx2UKOUncrGc0Zxr2I8KAKkEUCpEJpIh01jCKjkr0WDT2MtEvoXaS8ds5k3/RDNbjJDB5IoZIcBGVRUSQZGViNuuobwxdo0l9QiZLvEkY7RkXDY0taGxObhwjaZmbmkJ6Lm7GLJqS3V6FDQHqAGJIZZZG4GqBPI6wg82PFXJaMv+2J6SA6xReSOxhwS6UFEvH9LRjXLUkLfDGsHUZV/2EPdWAFWAS81mL0oHuRrL+sR70NkqQOkloJOkmUd5JxIMcfc+gomHqM7zYIaYOLyMTvSPXgWA1UQpy7cmjpw1w086ZZTnT44r+oiXfS3hV0njLKUsEHp8EsRMokSgw7L0xw913ECOF3yeLE3znmfdvIDPBpCpZLwUheup4iZKeudwHAT5pYiaZTgQX7icYMaK4lQ3YEPjri1ec1VvujiefhuH5GDnbbfmvFy/5X+49otRfrUDVr4nM74iVq1naGrER/PzsFV1nyW8FlFWVMb8z5lru2IWOif4iY722Wxau5jj7os7ESEUpDc+6ax6VR6gvWfH8Q2Ekj6jUIXW8YCxPP10xpZSo4xWFmDJRp/+oz+nvE0/Ob9h1lvsHn03LlJQcTkdcb2o+fHXNnb0JIg2rqTfeOkEI6PuBKFSjnPJWBCwEbHzLy81LznYb6tqTF5JeOJrYcsGKhd7x3vgRn1wveXA052g2IsRBYNg5j1KCKjc0vaXIDFIIXGZZ6y3TWDGRFTppRjpjrAtu7Jaf7V7QVD3Ttyr23Ih2axESxnsl2Vjx7CdPefXJOc9vICsLlKrpiWTHR9SMefJJYsI+41nJdtVyeDzhcG/Ky3bNOq+ZFyVlkbHRHSpT6FxhpaU7h+QBCUbLwXKpJE4kvI9InRBC4AMoPVwZq24QbwYhiIUEnRB9IspECh58gtaRpIZrQ6oEUQmkAl9K6G8Ji0kEFcFDiomoh+mhKCOiYHicOKTwpokgOAWbCK1BvNBQC0RhKUcB/QnIXiC0hM4TM+gPJP1IEr1Epx53IHi6OOag3DHa7xA6IoMgRsGVnbCRJXI1uKNkiNAOq7I4hfTYY2o/1BDkEtdpumvN+gOFLTzSJVQXiCuHCT2pcjSdgVGPeqxR9xViPuS3dDc5ReXQE49LcmiqDkOVQTQSIz1FDd1Rggx0CviJob2UqFqSpCR5iD7R9gUsE2ImkLOEiBHjA60cURQOrf1t/06i8J6lGyFKyC4CQUbCSUZVWFKfWO1GlEYyEY5gA6av8a8i4ZVBFQpIrP/aEBcVd/9fNWYWkFlkWjlYJ2yStyvsSFtrli8qzDyRUiBtAvUnkex+ZHJ3SxE7kArTB5Tz5AeOs3bGy3pOLAZr+aYrSREyY5HbYa2ZhCAkQR57St/RFxmbK42eD+/hlARNWRIyDeueWEMcCVQWkSEwzTp2XUGpPVkxVEAoGbErxeZvJH5tGP9JZHIU0Mfg28EJ1b/KaP9mxuhfWrLcMS8a1i7QjGe4XjHOOnAGb+Eq5hRKcbDRJBHJjvYppaJngT7piWVAiQ3TOpBZhdvuo2WD9z1yr2fXNATnqQ5yjMmptmPy9QPq55LRe/fw4pxJmTEfGy6218ispTKTIWjSRWrv2RtX3J0fU8dX7ML5p0TmvN5yXu+4P55+zpKtpeTeZMrz7Zqzesubs88uxr8K+JrI/I4IKbJc1zSfdDgPnY80QRBDxIWe1lrmj0b4eXzt/fvoSCl9qbC3VBltsLgU/tGJjBIZp+a7nLsfsQtnIIb8jIinEDNOzHfI5D/NZOC6s1ysa/ZGrx+Hzkcll5ua5a7laDZiMi24utxydDLlv0/P8X5IYV3pho1vaRvHSm7IhaIgoxAZGZZX6YZcGvbDAVfrHUezEWVmSAmWq4bYRw7Kgq211J0lkbjOtkgpuD+fI6Ukxs/eR/tmzMvuhmu/xdWBha/po0clQbfybH94xe58CVONPMl49C3Ipo7d1Zb1zY7Z6YzpGwK3qYkvTgYB9LQkJijbEY2wLNIWpSCvFKlM7FSL3yT8UpJI5EJSaI2NEec7upSAocohBuhrh0iQjEQ0ASESobxdBSWHaBw+H/QWqVLEWyGzCHGYkEwEsRtyY3wmkD4iiMgEMktEEQlKE3WEUYINgCCNQdwm6aIk4bDAnPekkEiiQARF2OVDhbgXpCJHIOkPE24iMHVEuEReRuQup+5LXknN1A65LrqFvjGsRtmg9fBiyA5xHqQcHFNdwtwPyElA3Vj8IsP60a1lK2JTQNYdLALpSJL2DWqvR9SSuAH/C4fKQc4VUQvC0CU51C5IMazWEiQvkER06Qm9GizfTpK1CScjjoy4k6g0CE5TIZBdhJWkLUf0rhmcQMkRdY7K4/B9HiQJG4dG6KnqsHmGdYZR36HySBvN8L1RU6x7RBZZ/y1kCaqH0Hdq0OXkkdgKml8Iqj9N1MKQBUHuOrQONK8Sy49zxGNJSJFcWezThH2RIMD1IuNg1zE+aDBTEFNN3VecPzngOkxQtUWsIF4KQqHwucBJjSp6jPOESpMFx2S5JQ8Wn+d05MS1xmQBZKLOSmhhuy2QTWQauyFlOQz6lwhYL9FJIBG0C4VdQn+eyA9h+UnJ9oVnetcjVcJuNN16TAieqg/sTxuyomXaS7icYoOmCWYQgWuJ6RnIXUyMJiOKKvDN4y0rt+L5TU3YWaZ3G/TY0C/2OP8FzO71lI8aYhjceI2tsZvIvDpAzAy+S+RpjskNRu6hleKNkxk9N1xu06dBoFoJ5jN4c/8UJQWGkjpeccg3ALhsaqQQr82VkUKQKfU1kfmnDJ0k66uaV9ctm22k6R1SSlJIVKVmOhn0BNmj17+kWkgQw5TjdasnFwNaKBR/nJChQs54kP0Vu3hJGxYkEqWcM1LHGPHV24n+Jmw3Ledna66vNjRtz9l6w917e68V4Go1kAYfI0II7t7f5+J8Tdfaz8X+p5RYXG+Z74+oy46KnCt3BiIx/rXXpyCnj55l3KFVhvXDWUm7xPpiy9n1ms2mw2hJWeWMpzky1zT5ljv7c6ZFTu/C5xqvh/eL4GZVc9HskN6QZWrQ8NzUbH55RXlQEFVi77ilOrHEdkwxmrB6vmTRQjnJMfvXlPmUUfOQpu5xIaKdZlqP8d5jDgXzqkJphelytp0jihaZgU6CvncIBckkkgzECLJPxC4RUhqKBTOQSZCEGEJsfSQaRwo9pGqYiEhJzBUiBuIYMAx6FzV048TSIa0gOUUEPAkp03Bi1wkaIAiiSYiQSBbwt587lUgNqNqR9jJihOAVaZLIZSDUGlcp2pOI1wL2IQqIQUCnMDoQpGLnSvp1HIojkTCPRC+JRKTzCB9IowQhoLWknFvSetD/uMuBDOoy4H0kERF1T6oUaazxDnxUmCzh55K4ToQXnnSqQEoy5fE3GlcbZAsqiWFVY0CIMOS8KAEN6GtJJiKqSOySQIwCWEHSCSkCopcUmSdEQ3udk73tEKOEXELYKpJOBC/Ipx6XNClI+muDRRDLSBF7xDaCTUQhCVGTrCK1HtcKqhNBux1WLGYUOHi3RVdpWEPZwN5eD3UcCjYngiAN9nlifOpZtzn+A4m49MNqLVMIArFOuFzQnknEkWGR5jy5PMCvNdm6Q+xaGCV0YYlzMyQSzwuoLdl1y36/IXcWOQp4K2hUQVVYjPZEIVA6kmzCp4xu6dlsJHFzG56XJPFEMd0HTKRrBzeUfxYJK08jFW2u0KUivFCIHPIRmKMdPNWMN47Riad9PuLmv4L7SYM8XsOeQEwVWR7Jg6bTkKqerCzJyyf00uF8ha4yumeBbcrQe4JQboiPBbtMs/rJiPjcY1Q+6MuSpD64wp+MyLOnPH58n/F8REw5Y3XCNp3x6LSgmmmkr4YE7GyLUGPaVHBtW3IVyX/tfBRIv9GOLYX4tFDyq4SviczviLSDm6eW54saiUSbITzJi8CmDaz7yJ4aEb8Vhz/M/x32zYSxLNj4lpn5fJR8SolNaPnW+B5GKmzvubra0NT9kC8yr9jfH//B+SW/DUpkzNR9Zur+P+jP+YfE1cWGn/zoGfVuCMALMbI+31LfNLz97h32Tz4/Z+mdxyhFYYaPwsnpjDfeOubJR5dsNi1VlRNCpN71TGcl3/jWXX7AEzpv8Tqg+i8ebCkkhciGKYeB9armZz96wThI9qYjOiJ95xCdZdv2TA8q7hxNGVeKVd2xNy0R+vOk93q5ZXHWwVjCMpIasLtI/aLGtZK4TagisXficL3BO4UwMD4c0fSB8WSMrnImhy1viENuLjuuL7fQRFwDj+bHvH16yqJrObvZMslyXmVruiwQfaJet4Tgh4A2D0IOUxCRQPhE0ENKbAKCEggjiDYinUBuPFFLVPBEKYmlGQhHCWQC0adbqflQFCmCIgVAJQZfkyCQDW4ogCYNDiElhstnL4cVk0qILJGOIKVAnHr6QmLHkTwLiFGL2UpqXRIOhibrrAy0NsMHCSpRmKG8MWiJErcZMSKRCU/nMpTUSBymNPgMYh+JYcjEUSKRnCE6hZz64cQ8Ai4isQZxb/gZKShsUEzHHV2XEZJAbALKBqSKFD5wfTkibYbME51FjPS4TUZMEhcU7lAwrnvGBz2yDHTB0PWDYDbWEvsyJ6GR+x6dIlioVyNO9NWwIpOOthtjoiPPHaOsJzMeX4OwFpImYvCZIMsHQa0IAuUjRHDnEqEV0Q1W+yQk4zsdxdRT3xQoFdETRzFLaDmIpbuNZHQU2HsXVB2ZNYnFhxmqEGRlIlMtVdVTTQP1dcbi6Zj+pwX27QppBIqElxlKWGSfUM5RdAl15QnHksnVhsl2S3FHc7OdoH1ErBJyNJCwJIa/2dJ52j4jyz3hRaArNPncISV0G0n/ROIXnuKfdcQN0A+RAVZrfKORbUA2AXUCu6uMPhr2TMNoJMj3cy6fSc7+3+BeJgoB+XlHPBfIlPDHkjTTpKlAZwKy55TZmk07Ze1X6H1P+Xbk+mVO1+ZMRh1VaXn5wQi3kYxUz7hvSEYR5RAXcfOzV0wf3+Ub39W3f380J/o7ANy4D1DZjiyHbQgsnaDtxsAWwRYtd/zZ5BRufRF7eckH4eZLL7g75znY/8cpsv198DWR+R3R9JarK08AKCMxyGEkDsQsElq4uOhwzgFfnGCUKuPN6pgf756TXGKqK6QQ2Oi5dlv2zIiHxSE3V1ve/+kLVqvmUyORUpLj0xnvfef+F0LRvsZnaBvL+z95gbWBO/c+s8K/mSK/eHrBiydXFKOMajx8alNKXG8b7uxNmN+unqSSfPNbd5nvj3j1Ysl202KM5N337nLn3h7jScHeesyrfkmZaXzjcSFibklmZAgkE16glGA+LXn25Jq67nj70TGn1jG9yfjl2TWdC5gEIy+ZZVN+vH1GLgwYy093DRNdcJrvYVBcXNXkm4LZ3ZKLzZLueU9yCfwQ7W8jVF5zuVN0i5KUBGUWKIQkMwkhBcmXqNwRU8vh8YzDoymjmxE/fXHBo7eOOJxOmOQlq7OGFxdLLrc1vnW43bDyTFUcwtTkMMVADiXFoWCwyYghdUemIR1WyCHrJcrb7pkoIIDwcbBjZ0PomCACGZ/SGXdLWCQMfqWBzKQI6IgcNjYDeyAysB4NWUCYofCREInjAIewkQXjrmc6tfi3hmNcJY3pJXVbEmUBKeKFJ4w8rCUpKbJKo4wmk5bOGjpdwFSSrCLI2xdBDfbw7sZwkNW0vkKkQe+TDMgoKctAm4BekKZAmeilxiKpJh0xF/SNZFT1VHlg+eGE7csxyjH0MjUSP1agA3SaJIeI/eleiw+CWhlcocCD7xWyiqi7jvg8Q5wJ7FwgyUleMY4vSR6WEw1EUhJM9ztM7vA/lfC+IDaBSrRkKLzW5N8GMTVYrahySyEd3VBIPtjna0k2dRR7gfY6R5TDtK7DEF1OKTpGo54YBbEBgSJ2klw7qp0j1RK2Cn3PY6aJzQvD+pnBqUG8K+qAPgkUxz2tz4kxR7QtKgaCHWz+eu0YN1vyvcRqoXHXCcopapwY3dSEuaQXgxNNX/fo+xoTAtKCnEt0CS4Iwl7BuG0QLzq2I8XkvqN4KEh3JawM/oUgm0V8I3A1NLsMn2d0neT0QWQnDBf/UWK9pfjThLSK+arnxpXYG4G+jsgJqANF9YalLGtcJ5FKDussWWCOApMiYZ950tqhcwcrj1QKf5qzWwvExqNDQMlEsW9ZX8MPNitO9mqOqxGZHHHP/AUz+YBn4j9y1l1y0U9QTDnIShTQxDVbb/iw7jjM1hxnM+6OJszynKu25rj6fAr6ddswzjLufYU6ln6Fr4nM74iLTU3dO3KpCSnRpeHqKUUwaISFdbAs2p4v2x6+WZ0iEHzcXnDeL4dQUqE4yWZ8a3wf0Qp+/MNntK3l5HSGvN1TOut59WKBEPD9P3v8Dz6Z+aeK66sNm83Q2PzrOJlP2J70fPLJNeWrBQ8eH+JCZFV3zEYF794//jQvBoYT3Z27e9y5u4f3ASnl526/X+zzy/oVSgum45zVtsNJidGSmg7pFSEK7uxPqKTmlxcbprNqyLTJM75994T78xnniw2rbcNqWdNdW7JjRTUWzMsSKQQLu+PabilTDhvFkajINpL1okbsDY4dsfC4nSCUGTttoHUYkRBIdo1hGyL7BwqZKXablnwSeP/iktg3GDE0ML97/xgrEz+/POfqfMVy0TKelJzMj1m/3HHZrXme7XDxtq1agLSDo4soSEoO7c5pEOnKEBE+EnNJVII4y8F6JBrkkL0CCZEFZBuBNPQsJQEpDgmlQwn18MMEtyIRkCmStBzSeIUb2JIE8FBEcCBrByXIMsC1JyLZKYO0FVI5mAWsM/RNRoolhARqEAt3VaIqI6WzmOw2aXWtWZ9P8HsJeegxQUEd0BNNLCV9jMSnORxrDt5a0Z9mMFL0dY53Cj2JtE8laZ1QeYJDcEayDQWdC+g6IMaJaCDLHO46I62B6KGURC2RG0ksEn4+dFNV0w4poMs1aZzgWmEuxWCZL0GNHd0DSXqq8CuNGA3Hxe5GlL3HG0/yHeN9S6YC2x8b+r/xmLGjnlcEn8hHlnARcD9OiO855ERTFBYREsWDhHx/EJxnVWB8r0fKRBwLYglqA2YCPkhWcUKSkjLrEM7Q7sa0ZxmhDSTXUN1xYBxCQn2m2FzkxChRo57Dx57szY5lNsNlivG0Y3desL2okL0f+qWKgayn/ZJFo4iFov/+GJsZ5Biq3YryaoNeeEQhyL8h8JXj6mWFnRdYMZRwOjQFLQf5Gl0GNj9XqLkilhKh4eD7jrNrjV0LqkNBv5K02yFhN5/2bI9Kmp9p2nOPmpX4vkcWgZRB9qTDzg1+JQlrwUQ4DkZ2ECj3Eq87kjAIBHVvyKqW8T2NuJKgBDIbngMh0Y1z9j0IO3weirkkPu3YLS0/GV3wL+8/RkmJFIqpvssb4n/l59v/AxtW7GU9LlksHiMr3iofs3SRJ80lR2bKOMv40+O7/M3FSz5Zrxhnw4XzzlkqY/jT47vMvyR75o+Jr4nM7wjLYDVNfaSSBSMFUipiCgSfaFyPU5Iu+C99DCkEb41OuVcesHQ7YhoC8fbMGCkEH3x8znbTcufe5+vRTaY5Op5ycbZmuai/0LfzNQZs1i1KfbELJDOKt+8cQh/pdpZtZ9FS8o17hzw63vt0GvM6/PedTQDH2YzvTx5z3q/YZR1785x127F0LQWG+9k+qQocz0ecNUs2fcNpNf/cY8yqgllV0FnHjz5+hj5V/NWjB7zoF6xcQ2To63ExUAbBnpsBnrAKTLqK/T1NEIE4m/GyilyGRJEMBQKpe0gFSkQaK+l9wU30VCPHdiHxlxEZW1yKZJXh/uGEdbXj+cWC5U2DzhVyYtBBMNeaxb4ZhLg1w0TlNtvFuIi0iZhJQiYgJmRMg/A2JoKWw5o1y2A3hJklOUTGE9On/32aYxSHML00ZOeR5BBpTxq4jEhpcAupSJgLZDdMRKVxpFxA0KTV0IwdTzTYAI7BSaQcnYuEpkB1CX+aIzJBpgKyV9BHEpCSwVBytzJ0256rumdbG6TPKK4cYqrQb0jsogcpyDGIy56ZqimqQDHpUaOA1JLZ6Y6mLXi2m2PvB9RHNfJSoSc9chJxSeOjQlw5ynuS7NphdxrRKCb7Nb4z+E4Tboe8KkZoBodXTJK1vy2B7EBvw1CUKCRSRlSKuCwSTkF8rBE5lKUlREWMgqyD09Qwn2zoa419NXRa6ZMMf5VhQ0ZnCziG3YtI+dRz/FcrRlOLrAR67Og+lKx+agaCc9eTdCBKMHWPngv0XKLxxBjoQkYIClMHynuO5iKjvSnon2vqhcPMe0Z3LM5pIhJZJuZvO7J5YBdL5E5gqyENd3y3JZiK7dWIIBPaRBSR1UEJs0BUCusMahXJbhq6hSS2JWPdkecO1oP4eLbw+JOKynQEK9C9ZSxbbDTYTBEuA3EbqOYOKw3mNHHw/xDsfiywF5L+WjI93TK775h+O5EOJJv/bz+soWSB7QUVHbFLNAtNvBbgAmw6Whu42Spmf15QmA5CRGro24SzQ3l5rjy+gHatiTENk8iQIBvSmWXvUZNA5x2d3VFJy6v6mpvuhOPqM3NGGzQq3eFhcUykJRHJxJhCztAiZ64t1277qeP2/mTKyBhe7Da83G0AeDyd82Ay46D86q2V4Gsi8zujzAxCSySDU4kkkCIRfCLGNNymBOP8t/vrC2lemwJ8ebGmGuWv3U2aTBNCZL1u/m9PZEKKLF2NS55M6E+JoJSC+CVCtMwojudjZvsV3/nuQ7RSFL+hCXu9ari82NA2Pdoojo6m7B+OPyVK747vkUj8h8XPWYeG+8WcqazQUvHSXuOJnNklT7pLztSSSVPyHfOAIzkjucR6NUxitnXDy3rBw/qILBq+Ud1hFzq66BAICqk532ypx4J+F9htOrSW5NEABgTogxlstwgX6LcZo+MtrmnxVlJOSpAFXWh4+DjjIHwTPxqyipxIPN9t+D+efsDoRJBvJG7tUXuKZht5ubmm23pEoVFJgvOI7lYca4YrxagCqouDINUPOhlfCKI2n4YoJqWgAKJHJjE4mXYOUSYYSaIdVk7A8OA6IltBNOKzmEaRhrLDKIbpzzxBjEjvkX0g9hBXCtFl+DGk6cCGpFEIExClJ2wSIQi80hCHYU4vA2IciKNI5hTKK8qriu1VztZKbNRkWWB+X8AnGl5oVJDUIiEuPMU6MCk7Zu+saBYZ9eIQcZKgFaAD5p4jHztWexNkBqLv2GeH6QN1Y4i1wBwoDu93qE3HzU/m9DeQXETpHj13dLuc2EiEUKidRI0jZbQIowFBVnuMEeQHjmaXE4ImkTAykGaQSlDLRHbgEJPE5KBldTbGeUVwCnsp8QvI9xJ1LymdI0+J0AmUCqxHGf4qsb7MaGVGfiFQL+DgjUuk6lmdwepGMtsP+HVC72vUG7elnjGBTxgZ2exKzHVASoUsMlCGuK/pO4UPJXq6RZUBeQGjU081C+yCJhlJRmASejauYCcMan9I1RU7yFaR8tATZpFeaHxQSB0pLmqqxYaYG/xewVJU5FjShwEt3GCJnzvcIrFtC8ZFDwVIBE1j8CpjGXPqlx45gtG+R+1JtrMpwkcO3t4SH+SUbxus1OBB647RSNBogQ0ZzUKTXkWiHhakyQlCp4m95PInnk4b7v/ZEB6pfcA5QRQKoRNF5rlcjGhfQlW2OGsIZqD93jt00UGZaG4SMe/ZFh/Suy3nXcFR+d3PutpSJCGZ6cPh85iGPKfbUSZGDLlaIX3mlNwrSvaKku8e/uPnmv1d8DWR+R0xq4bE1kY4cqPxLhJjREhBnimcTYyrgjLPf/uDvQaDjTX81mbRlF5/ov4fBT5ELlZbXlyvqXtLlRnuHsy4uz+Qt7N+yS93ZyxcTUwRLRQH2ZhvjAZdCyRCiJ9z/QC3Cb2Ou3fmjMsvP0YpJZ58dMlHH1zQdw5jFD5Enn58yd17+7z3nftkuUYIwXuTBxzmUz6qz7l2W7roeNkukEJwR8/YhA6rPOZQ8ezqmp1reVOcoJ9otouWbXBcNg1renY/vubmyvKN9464czJhrAq2teVm3XGxaTAxJ+SC3npCP8SXA/S9owHm+1NmuWK7qYmVYH5skYUk6MR2u8Rlaxb9lDKLHN8xLJeRJ88v2aQhXVVc5Fy/arjZdMimR2cNXiS21mOCI4TBHpsSRCOIcrBakw3uIdUN66SUSwRDp1CMgGKYwGg99A0tA2bJsI66FkQSqUzDlSZDXkrQDGSmk0QhQIGQcUgG7qHXhvSJJBUBdCTtIiSFMEMWSDSG5M3wZE2PqlrQkTDSxCYRTgYSpvoh+TdoD30itJFsI+G5Y+Vq7J4nm2micGyjo0o5KZN0l8BkRJwFXN8wOdwQFDitEZUk7g2/c7Iav5BMdc9uO6U7mKPYoaoNwUl0ISm+CZOjHvWyY/sLQbSKbORoNwVhG5FNIB/3tCEbTnBJQBBMsp55VXMjSnKTCH4gbrlxBDkExAUBZenxAqRVxFKxWo1Y3xT0a4MqoTjo6TsgOWKvCa1EZKC6RI5D+kCz0/gN1Oc5nTVUH4LeJI7f0kz+Z8fmfc16MWI02qH3wM718LO9JVMOlSVCK9lsS6rWUymHnlr6+YhwqBFXHeG6p/llzvjNHV4K8uNIUpAfStj1YBS5g2nf0aHI54EYNO6FQB9G5LEbSji9IfYRoz3VxZb80FKPMmIvCUGycyOcEeibhiprmQRLE0osCq2G3BjXC9I2kZ0mbFHgCJilJwTF8rpg86Lk8bsLsqlgczQi6RZiInUQc0lqPMUdi90a+qVEO4EyktAOKdfsGVIO+ciy/EAweVBw/DBgkkdUCRkhyyyrzYRnF6ekdeJEnTOe9cRxJEXLeK8GpahvKtxZyf6fT9FlwbbbsIw/ZxsPmaqhFy5XhlwZat+CqGniFR6LRFHJA3ysKKShkF+tkLvfB18Tmd8R47LgjdN9Pjpf0AePyRRZprHW0YVAVRjeOT0gN3+3l1QIwf7+hKdPr5jNvzi+C2GwB1ej30yUYkxsmg4bArnWTKvXT3i+irA+8KMnr/jkcoWSgtxotk3Hi5s1Dw7nfKuw/Lf1E3yMHJohddJGz5XdsPMdxYmjjwABAABJREFUfzJ7zNHxlMvzNUcn00/XQiFEri837O2PODr+zSVp52crfvn+K8oqZ//gM7Gbs57nn1xjtOLb33vw6dePsxmHZsrGNzxtr3DRM1UlHzUX5MpwkE2YHVfonebmestP1AvGLqcQI87aGikFo7lGmsT12RZPwvqAkoLzyxrrAw2WPXI2wRHnmnju6DtHTOAI7M0rZK4Z5YaqrMjm91jaFW27phqv8TEQomQTG9r2v/DJ2Y/ZPTtgcTHCF461b7nUS0Qe8EeDzTh0ekgh9QkfhoI6gUDKQbsiYhrWRAiijqRCoVJCuoQIkTRSg1VaDYF4EFGtGK7GRRoKMHuBOEswkYQpQ9M1DImpyQ+BdLe8PUmB8IHoIY3CsL7yEtGCSJJkBEw86uMOYSRJOGIlSf7W4ZQEaBCbgGghZhLnJTGAuVa3JEwwCjnqUGKDxQuP7xwUiSAF/SRSXGQYY0hNxFaOmDvUccSFHIUihUi0CUYgxwq/05TGUR0n2kLTbOboN1bs39tQJ5hMLCwtm08S2QH4PMLOwdqA0IPza+fQQG81SkvExOGcoNKOPNdImbCr8tbVlShGPd5pktAY7fFGErLE6lWG+qUns5awi4gMso1EzRRtq2AnoBQwiyQp0WWgrQ1xM6z4pBZkq0hC4ww0G0GSJW4yYSlnlIXmaLZBG0dnDU3KSUYgfWJ5U9H7jCqFISVXFLhZgdhFmOWITOOCwYrE+FsN+dsCrEHMNWKaCNZSb0qCEuhry3i7wz+1rNWY/lEJDGTYRgMpUF04UpZoZzmoyHjcsF2V2KhRWYQ7km6jiReKWCn0LND5DBMd/ZkkP46U35H46Og7gypbTAF9rylHlmLiaMuKgKbfSqZxh1sIch1pI4hXFqE0aTsQ/rCAsIyoSqKODL1NTKYKsXEsX+0xO4boO2TmUDgul/t8+OwRaaMxTU1bnuDOOzi0aFuj+jHNRYa70cy+LyjuGnZbwajyFKZmE14wuQ03naqSQzPi/d1PGJkaJQxS5AQcC/eEtc/4i+mfUqh/ukaSr4nM74hRkfHN+0coKbhY7dh1PTEmlJQcjUpO9ia8c++Q6ndYLX0ZTu/OefliwXbTMpl+pttIKXFzm2Fy+BvWSperHR+eXXO1qfE+DuuU2Zhv3Dtkb/zV3G3+Oj4+u+Hj8wWne5PPlTm6EHh6teDsFzeoceAkn396WyY1d/I9XnULnvtrvvWd+8ALrq+2n66ZhBDs7Y9477u/2fUVY+LV8wUgGE8+L2gzmWa+N+LsbMmjN48+d7sUgrkZ0e1ekmrJzxZXXG1axiYynkams4w7b8zpnvVsXrasteByFzBCk1cZTkg2rkZ2inCVaIOnzA3HRyNkFZnKCe+NH3Azb/jZ03M6O+RgjKclR/tj0JJfXN5ws27QmWTZ1jQxkuee4GC3GRHaEr/UNLuGsa4p8w3JnbJaCeq7HV4oVCuISRGEQOgALpGCGAogYfifBGxCJYijBHq4eted51d6Xx0h7SKhEPjZcAykT+hmKHr0uRxcRSIRb6dbovnstU4hITpFkgkKMRRNNgP58YcKMoFMEbqE8omUKZIbhL6YiMgTpIgqFNFrQtAI5xBGkKqEFIrU3ebzpCG5OElB3imkEmzzBjYRGYbAvqgSCEXc99gukK49QklQnmg1IRnoQEUwRORK0c8ScZeQCkQ1pByLpBEZnD07ZO9OzfHhlt5r2nNBcGCOEmnn8bYgm/a0URN1gfceImjrqB50nPzLK/LSk4lIGnk2VYm6DogEZuaJEnwO0njUeSIzjqaytB8novaYI4VzGfEGrv+DYPK2hakmvAook1A1qLnFJ0G9NcTew6nBXHrEhSDlEnUcaUyOSYJNKhE1rK5LSDApesqqJzjJqhsRGsWmK6iMQ08Su6ZiuZ0hJaSRImiB1xqfcrq8Qk4X7B0s0QUsXU4TMvwGQh+JTzri0tMkhw6OUnnizyPhUY7PNS4KciT9KMPdmxAmiiL0GBvx+dBNpHI3TE+mGevTCnXuMM97eimRe5bxm57ZdwL5fsD1EpaCeXB014L00g0XSIcGK0rk9e1xvgd6LAiFpvhWxH3sEE969E7gkiKuIyJXcJgRkcStp0k5QllO5yUpZWxbQUFB3Ra8PJsRrKGcQuYn2M7iTc5+v6Z+5jjf5OgUOPqfPHvfi0SzIKUlUyS9P6UJC7zpMZRDj1we+KDdsXI5E2VItNRhxy5YZiZg1BNCfBv1Ryou/kPxT/NZ/xEwKjLevnNI0zseHO6x2A2dNSlE9scjYkq8c/eI7PeYyKSUqHc9IUTyXLN/OOadd0/54OfnnL9aUlY5MUbaxjGblbz37XuYL3n8y9WOv/7wBb117N22OvfO8/x6xabp+GfvPGA+/ocNtrM+0PQWgWBcZF9Y7/zG+zrPs+sV0yr/HIkBMEqRF5In51f8yVvHr73/nhlzZTd8a+8ef/aXb3JzvWO7bkjAeFJweDT50tfuV+g7x2rVfIHE/ApllbFeN2w37Re+J6XE84sNHz9bs7I1WT6sHy/PWtZLy517FdVRgewlq7UnjQQnoylaSVrv2HY929SzWThUa5mMM4IJzPdyHlX7aCE5mY8p37nP5f6WmVfY2pFrSes9lZBcy4gXCVTEyIDJO9aLEh8lnU+E3RCM1kvDKKsxsyV9XoFKyK0gBjWsjKIguoGUIAX4+GkUQFICoQXC35KImDB2mHpEJQc3dBSkWzOR8ImUJ/LeU1QOOY6EKOlagycbBL19QvtE0GJwQklBLBSyD5jao/qALwW+UIilQJWJvHCMZj1eSPqQkZLA9ZJUSkQYEnHTNoBWRFEiDxTJDHbhZBQyKkRUcAniEtQsoQpJX3piExGdhNwTEoRGIfJBaBrmAXEZMSSkk6RG0q5yJgcNKhp00sSlJ+wUUQrUiadHsmszpJTkhaJd7nNztqWcn6HFsBoTmaCtM0KKeCtIIQcREUINDi4BRdEw2d8w2usQSiBl4HDUokXg8qGiux6yR9wIyAVyI3ArRXXQsXk5ELa4Z+h6huM8UnSbEfwiMfluIL8XCMuAsIL2mWG3yAg1iFGOjhrxQpF2IMsa/UakLw3btqDelcSgCEtFo0vkMjLJW4rK0fUaEQRF7hmLDu80V+d7oCGOoM0UKSmQ4L0g6kQd7tKsCmbzlrYz4BXOCdLLDnGd0A/Bj3IK6ch2NeqDAE8Ei+MTxHSwppvQQuOI05I+H6bSKTEkRiugjYTM4PdH+P0EdY+PEj0rmb13Qz73aDEUmk6NQwdBmQmmCm5sSTKeculx1xJXa3ZFxfioxxQR3giIRwk3Eyz+o8AWJepRzuADSSgTKXXC5AW+n/In9/9nqnnkby8/xFvFQci4P4M+dnRI3DRn8VGNaZYclDW7B57rUjN6Q7F3PyJDjggDqazbmg8uXpLfPeBxFkFBTJ4kr/ju9IjrPvG0fU4Xa4xUPKwM+1lgEX7ESzfnfvaXX+jb+6eAr4nM74Fv3Dui6S0vrtfc2Z8ym5asNy0pweOTPd44+d1jm2+utnzy9Iqb691AZDLN6b09Hj4+YDqrOD9bsVrUSCV58+0TTk7njMavXyvFmPjlqyt657mz/5nHv8wM9/anvLjZ8NH5gj9/+94f/Bq8Ds4HnlwseHa1ou4sCJhXwyru/sH8c9blL8Ous9S95XDy+slRkWvajSfY9Gl406/DSIX3AZcCE6M4OZ1xcvqb10i/DT2OLR2RiEEzFeWXloRfbWoWlz1Cw6g0SCHJhKIoE/XOc/GqQR5EFIrW9ozyHK0kIUY2nYOgMcbTK0crIoVQ1BvPaT7n4NfKJSdVzqbr+bNvPqRIit2uA+DOZsP//tOPWXctF/WGRM9gXTYcHSTadSQET55JYohstzmjSQuFR90MK5YoIEYxdBsxZKQQE0mLwVkUEyKlIdMlE0gXMZtIum3wBUgqDUJgAZGEtJBPLCPtKCYdWRVAJLZ1yaIeNBkyQhKDzVr8yp5thlA67xR6z3N4sma3yWkXY0aTnun+jtBrfJsjZSKrelA5fZWTzpqBUJERQwb5IGIUN5FYGAQGUQpUIYZfugdlBcIkemVJbSIaTxDctmADJhG9wJcg5iDTcMIXUlGvRkz3W6Sx+E4RkoAaNJ5qL7B6NSV1BUYPdQ/F3DKeWNw6Q2ZD63R0g8bGbTNiGAJ6hFCDkcsrYi6Qs464tfQrDaMMJSNC15zsbZAjuAoT1r4iOYVYQ2wk+m3LOoD7aUA0Cf3+IOqUmSPNM+RIY9cFN+8L5t+LlOWG7iXsPsoInSRNS7TQiDpAcFA44s7iLzXiMGf1akafGcQMvNUUa4veS2xlRR8s43FPLhxz29KdF9y82KfeFqiJpS8Vsh/SmclA9gqbCfpcc91OkLlgmtWgJPWFJFw75EOBGkki4KKiqgLjex3240R1Z41qG+IlCBUIUSDWHrUvafMck3rwiWiBLhEOS3RKpApcWRCTxGeBl+eH2F3O8fEKmzQiJHahIJ8HRiTWn0S685xq0uHCUKjZbjJcp8gLz+ROw2ZXcuEPqO8r4kyhZhISaB+YSs+BKlg97xnd32d0eshJOePb+pDdynNwUiLEoDXr4pqNXLF7ZHn3nX+GHu/48Or/olEXMBVEX7DuK25qQxclQRbETWDdb5g9vuTdvTfwqcOlhpmeIsVLMmUx4gijFPpWdrDzFyz8h0zVXWbqIZurDbt1gxAwPZgw3vt8psxXDV8Tmd8DRab5s7fvc/dgxqubNTpXTLKcewdTTuYT9O84gbi62PCjH3xC3zmm8wpjFF3r+PAX56yWNd//s8d8+7sPfvsD3WJVt9xsGg5eQwKEEOyPS86XG+ru6LUx/X8IQoj8+Ok5H53fMCoMe+NySCpuOv76gxe0veeb9397c7YUQ6/Jl2mZVZIYJbHp9fb2Ljgyqf8gwVpeGKazkpvrLTfVjgtWdFhg0IdkveawmjJ6zcTm5fWaUuTMRgU31mKjJ1MKHxImFyy2LXfmJSl5CEP2EEDjPevYEMtADBGtFM4FdAX7o5Jm7dntWaZVToyJbdux2nXcbFvefXD8qYOtfwnv3DtCmMgPr5/T9haSwNtE7Cyh98SYcNaTEigiXTTD1WkWiS7ik4IwpPUihqmLtBCMICmAYdojkiQGgegjuo34ye0kRtySGIbWawSUyjGZ7bB1wW5dYTqHEAmrNVnu8d1gt0UMZCYpcTvKEaQk8QLakKPiiGqvh6ylmrV0u4yUJDIlUidxScMkIY3ETwpEE4ntYDsmd8h1gFwh5nrQy3SSmEXSPCCfK3JhmImC7a6m7x0JEJ1AWEEqh8y9ZEFmQxFmtu+QZ5LYKbwds3ras3+8Jj/sEV6SeUhWsv14TLc9ZrSXo7KEFVvu3LthMrL4LqNuC2zWEVNLJgNNn6ONx4xadKMJVuJ3AiYlPubEdtAFkQbdzq4dDdOOouNVPUdVgXzlh8nUPKHHnvq/CFRtSVIPMmwjEFjMqiZOMxjlJB9xTY7emxL3A+ZewouK1GW4XY1a1ENJp5bITNEvBN3Px3RThZ9qVOPJg2eWdRSyxwdBG3J8lJzmNf0259mLA3pbokPCxowUINcOMYrETiFHAQqFIBGjYlPnqD5SlRa1tCSZcDHHdpEq67FeourBJt3UhnTlOXzU0SwVu1cZoRQECf4C4hx0TMitJe3AHpXEvQxlhjVkmzKkTkOJpoTVxZggJMYEHu1dURQOGzV6nGjDiN1FSZH3zA9auibDe4NIoLLA4sMJ56/GtPMKcydQme3Q6g4kLWmLjKernuxAMfq+4n87+z8xEqbTgmlzQPvigP3pEVIK2iZHpRO+941jvvmtuwR6Xjz7EL+3Bt1wc6V5ei0IwVJJSz5KiJTR9ZL/dP4RI73P6cggkNi4o41LKj1Bi89O/SlFlDAoUXC+/JCPf7Dg+tkC17uhZ21UcPrOIe/86TsU5VcvQwa+JjK/NzKteHg059HxnMPDCdfX2y89+b4O3gc+/OU5zgZO7sw//fp4oqhGGeevVrx4dsM77975nR/T+oDz4QsrmU+fs1HsOovz4bW3/yG4WO94erngeDb6nND5aDZm03R8eHbNnf0J0+o3fwAmZc58VLCuO45mXyyodDZxZzqj0z0pjT8nYE4psfI1j4tjmtqzCZbCaGaj4vcSOkspuHf/gJ8tXnBlN0yzkn3GCIYE5rNuiT6S+PKLr+Oybjkqx0yMYec7rtsFK9sSQiQQCY3gZDdGTRPlM4X0Am8iy9DSaYcJgixoTJYR+p7oIp9sL9GrHNlFTo9n7LzjelvjQuSnn5xzudrxjfuHPDicI4RAK8m9/Tlb0/Dxdc12BcHXuPY2IkCmIUW3AT1y7PqSndTIQhIlYNUtIWFwZ8ZfyWISMdzmwyBJOiJNIsWI2CaSvq0SUOLTDBmBQPpAUVqiA2wirRSh0Aid8NoMzc0qYJMkycG6jWJ4jPTpQSEI6FyGkAk9CVhvcDJDxngrCI44DF4GRAGy0kOGjVOIcSRNIOznJKXQQRF1GohJB3EUMROJsAGVEroVtFki9BIpIlEOFvDoAAZHidGCQkIhYek9ugzEpeZ8s4d8bGEvELyivS7x12PyI4jCE3uYP9iSG0v9asLoUU3lDGECdibpPolIEtl+j84ikoBzCn1Hw1FH86LE+Yq6BuGGCgWlLc0yJ0wTaQLFziFzgZh6vBKsrwzhqYVKkjJDdAGdJUAjpENtLaFQgxW61rQ+kfqAMhaVCdy2Rdzs8JkasksEuCoRxzkERcjEoGXKJKNpQznpaTcFRIGQkXU+QjZwOG2YPux4sa5wbmioHumOat4O7dK5ppOGKPXQKN5DNIquzenajHTTEOqErXLGWTvUFXQSfdVDGyEoxDoS14nRnYDLA3GTsC2EiUF1FukCUkZ235wR9nJkHI6xFAmtAkZ7rDKYEOl7KGvNG48vmU8a2m2GsBGdPNk2UuKoX+Y4AqP9Hp13+F6xfVmw+WSC3xOQOfb6FYffTPSbis0Lhe0CVgncG3s8fCPw8NQhkNS+4WW3YXtyxRtxTr18mzzuUe5FTu9PefhghJQCkXKy5X1k9YJNvebjM0sXBbOiR+UQOoO/UZw+lIS9a366/gF5dgeJZhteEvDk4vPJvC61aFGQ2Tnv/4eP4dWO43unZJWhz6/ZpU/45fIHLH7xA771rb9gZu6Ty69WBMjXROYfGatlzWpZs3/4xVGdlJLxpODVyyWP3zr6rZqOXyHTCnOriXmda6p3AXP7PX/feHWzBiFe+3OnVcGz6xWX691vJTJKSR6f7PM3H75g03RMys/cVru2p+0d/8/vvskT94qX/YK5HpFJTR8da98gas3VRc+z5gkhfCZ0/ub9o99L6Dw/HSGXEnklcLvATneEMGhEHu0fYY4VnzRX7M8+f/yUEMQYOc3n9K3nqm1YpR1KQSlyrIgsmoY39vd5azzm6nLH1WrLUtYkEZE6w+SG3gVyBakLRCnoM8f1publ9Zqs1JRVxr4p2V5s+eTpS/76Zz/jz9875PGDY4SIeB+5W+zxUi85a88pZEcKhtjJoWwwCKSOpCINQk6jSEGSRAIThnAV5GC1lrcW6tui5yRuiZAMYARy4kmtQIzSMIHZaXBhCLGLiawKyCwQrjW0t31IUSCzgIwB32WoNNw3GDWQGPiMxAiIJhFyiY85vZcYH8lihBaijSglkLlFSkNMCtEnZILoDHIsMfcdLgzak0Qi9gIZBTFBihGVJ4p5go8Si80OawL+3tAnFIIkjAW+kkPiRhZJS4F1kZ2HvOwJOkctPG4vsX2QE4pssE0LQXyQwcltym2XyDSMiobd1SAqNkGR5RahNdU7Bd1GwmLIu2lCRhNK0kgxPvWMJhZ7mdPI2bAa6QeyZyqHaoYcnXaUUfQDA+2UYtcW9E88KlpSKZH1cNyQ3FqNwe2ApqN4Sw9dUb0kJAUkdN/i1h1h3wxVCUEQCgjvaNRGILaWdJijdwFRJIqppRUKbwYiG5UkSokPhmadM61axrbFVpK9vZZ7+wumoxahoHOG9WbE2cUe21VFajOCDLRuKM6kS6imJleOUbAkJ8jWCdeXOC1IWuBOCjjsqO469H5PXIMQkU7krPZmZFlCk+ijJO4EcZRwJlHIyIwaIxy5iOQ2kDrDaVgzLxvadY5tDKoMqAh2Y5BOYeaJ5QeHbJ7U5PcdOhi6tSTGRBgnqp2l3A+IMiBXjjv3R7gqsJxmRJORTWssG2IKCJ2YjSKrOmd3+AKRPaH98B7+THP2FJ49nPP4nXd4886fcbT3kA/+w3/jpshZxopcWFqlMSanzKbEviFlz6nymmVY8ay/IFOBXbzCx45Cz5BSkVLCpw6fOubqEavnLavnNd9464gs0zTjp/TlOSppxvmE5eWSZ6d/y/78nDvZ9yjlV6cB+w8mMn3f8+///b+naRr++T//5zx+/Pjv4Wl9tdFZz2JXs7Y99a7nYDL60mnIfw/bB2JMr02MBchyQ1v3OBt+ZyIzH5UcTkdcrHfc3fs8U44psdy1vH3n4O99rQRQd5biN/zuWkra2wr534YHh3N65/ng1TXPr9coKYgpUWSG9x6e8BdvPGL6LOPHi+dctCvIYDav2LNTri8dVkQOJxVGKzrreHGzZttZ/tk7939jeu+vYx1qqsOc784esV23tK1FG8lsPmI6LWmT5dKu6YL9nF3xzv6UHz45Y+oDm5Xjjj3ggBnrXYNLAYPke9NTsj6neMMwno5YdTtWi47QabLCILVEdo75pCAvDKuupU6OHZYA9KsOUQfqyrGLa7ZdR91Fnr+64nvvfcT4aM7HVwdM8wkzO2a7KrAukDs7pPLGhBCJ0Em27YSuNANhKSKUCdytsFel4UTJEDCo7fA+Ekog8zhMTuxQV+BmAr0Yrr6j99ArpEu3V+kgdSSuDUzi0HzdQ2ok2iScTAQnh6mHYMiSkbeVBAKCYvgLpRMpiSHsLELariieN5g2kIIgFZLsccLfnaAKkDmkJpF6hTICqSS9hWHMJBC9RtqAFJLRSnHYTXDa0ylHYyNxJeHgtmlbpGH6pBk6gZwilAkfDNPcc3jQ0F7D6jQjkii3DpdyTKEJSsKJIJYO8SyRoiWESJ9yklRcnMH8oKaadfggmLyriTew2k1Y1RVea1AK6wK7pUfnkM08RWGHaogkCAHWiyky97iUY3uB8wIfBcFJZO8glzAC0QYy6xGlxPshzZjGIaeC2Rs1KnqK445dX9D/0lP/sEM2hjQZig5DMsRxgjySNhEZI9q2zEee8qSnPO7Z+RyXS0KAFCWiG/J/Qi/IjwLSwMOjG+ZHO2yv2a4rhAajPUezNWXW8Ut3l3pTEc9y/Ngh2oiaGLRUpBcQHguUGqzmQSnSJpKJBPcT+pEhZQn/KkEXyfehqhwi7ZgXO5zLOVFbmk3O9eaQtB+pip5ceOJKcry/Q6qIlRnzgx2Iob8KmZA6YNc5SUa6laLYs5T7kbCWuOeKVEVEDJg+ojeCYhqROax/ZOjWiWu/Qd8viNpg5pYQA13cDNUd6VcOy8jTZ4GT7RVqJTjOvgtRcP7DLVcf/2fsv+jpmgmXP+iQf67I8gkjH0l9wm0dQW05/XaPynqoZ6Ryj0KcMNEalxqW8RN24QydKiChRcZMPWCsTvjg6Y8oijG5KejzG/ryHO2myGgwEprGExcj7GzLpfs5D7K/+soIg38vIvNv/s2/wXvPv/7X/xoAay3/6l/9Kz788EOKouDf/tt/y7/7d/+OP/3TP/0HebJ/bKSU+ORyyc8+ueDp1RKdKZKPPDrZ57uPTrl38NvFpcYohOC1oW0w5JVorb6U6LwOUgq+ce+IbdvxcrFhf1ySaXVLuFr2xiVvnh587j6ddfgQyY3+gyY1RWZY7tovvd3H+Dtn6/zq9zjdm3C1rumsJ88Uh9MR0zLnyYf/f/b+NOTWNL/rRz/XdA9rfuY91jx1dVd30tHMRDxH8fgmfyIcIcEoAQMiJiHiq4ggEhRR80INisHXakQx+EfIQRLz9wQ0Y9tzDV1Ve3zmZ433eE3nxbX2rqpUVXdV0knaP+cHm72fZ+11r2tN9/W9f7/vcMaXfuce1bojj4YoIsXMsDaBQmsO39UlKd5FdH77dM63PfPRgIyPIRHcJiWTyfvvo72kizZlA72rbuxOuHO+4M3TOcfzNb11WOeJKFwfGBSGehEZTlNn7MVnjvjaXHI0W1KdRLQWBB8xvQApcT6goiLPA1mvmGQF62pDDJ5lWbHpWwZFTjkQrDeer30lMq2WdKLCd1Mu6w3dWuDOS/osI5/UKA9tl9O0GpxEWkEYyNRuKbYa60AixwYBTkEJnojsSCOZCKJOPjLhAKJwsFAEJ4lapmBHl7oiNMk+XxJxQhJKic775NIbQVqPlSr50WzJwo/SCrzeSr7ZuvsG0DEQ20hfg9YSfZAcXGkD8Y4ly1fI78mJWY7KHP5M0FUeUSZwpIJkFA1iHuhXHhMFuhJsFjWZNMQdifUCYTVhGZFmO7pqI24s8MOIHPkUlklkWStuq0A/ACaSca/IygIbNE4G8v2O4QCWpU1xBipgppEiero+SaDPzzVFaVG5Jxu3zE9mXDFE5p7ce4ILeCGpRMF40DO+2UKySkHLgBCRzaZkczzCPQFxNyQQU0SIEbEfkZcODjTjaBmrBqE8fatoNhl9rwg7BZszw2jYsfPUEr1y+DzSfTnSDxVxPCaKiKosXJOEQUa4oSjXloObV+RPWnQZyHLLjtjQaMP5asxmWCJykH1I0ncpKPOG3cM1rTNsXEkpezI8tjX4ICjLnnJmqU8j8qRH+wqtOmIh6PcU+twS7weK/Y7Yp4BLnUH+gkLerDhrx/RS4bXHiJ5VpRFGcTBZsacaKh+pNkN2ixp3t6WuhnQhZ7y3YP/mnGLWoULAHK6Y3NoQrEIZj1LQVAXNPMMUjl5DaHOGM4N6qmd1zxPe7IgrQW4C3DS0FDTHih6NKwwhRrqrgKsb9HOGnWGHxxLwyG0Ep68962O4fuTRz1bYq5qZ2WO0V3J5b8HnfuV/MYlPMNIHtHOHvFXTOoVx6XuTzRqy3Z642cGKnMFIkiuNEoYD80kcFqJnqK5hREkuxiiR08UVrvOM8+tEBF1xjogaGd7hHEopCS5QyiOacEkTrhiqb8x//KOojwVkfv3Xf52f/umffvzzf/7P/5mHDx/yy7/8y9y4cYOf+Zmf4V/8i3/Bv/pX/+qbvtBvhbp3seT//M2vcPdsTttblNEE53nz5Iq753N+8Ds/ybWdrz87nO0OmExLlov6PYZrkIDSetXy3IvXyPKP1yw7mA75k8/f5o3jS86WG5wPZFrxzLVdnru+z3SYRjtX65q3TuecLda4ECgyw5MHM5483Pl9mfnd2Jtw7zy9HkYrlHwHnF2uKlZVy/HVirZ37E+HHEyG3xA4TQbF+0ZRd946486bF3gft4GaAms9d46vuLNZ8ZmX30+OFkIwGxYcX6146dYBRfZR4iMylJD0wWGEYuFqruyayncoIbchnzOy3+O3MCpzPvvMDY4vV9w/Xyaax1bhU2aaaZGzrFt8CNzan/HJJ69x7WBEfbLm2NdcnfRsqp5N3bOokieLyiLTXUPuNGOT0SJoRIvrWqaDpGyIMaCMIDSRB295Zk8HXridcXnWo+85pANrNP08zcXD1pk85h7p07QHGWGTrjoJAvotVyVEyGNKsBYCoQIiRlQWcPuekAuyNw0uF8nlN0SEF7hSISGNj+Y5unRYpwCJlTpNrqLESA9Nj9cZ5GLbMEnBkUDKlFGAT+hGuIhYt4SxwWoJVUA5h84dUUv0VU13YfA3QOQBNXCEtUob+jbMMpx0cAU6g0wKfIiJt9B7+g6UIUUotBCFImYSkQXCIYRcwAZklEgCdW64i6HIHQOpObg2JDOaACzFBls09E1G1wnatkAYxWHRMr294fKexmYa4TSblQEt2L9lWe1mxFbgC4W3oBpQa0lYKOyhIIwjZXREn4IzfS/o55r2rECrnnY34AaQ5nIBeSiRb8LQ1kxu9uhS0NY5xkPuHE0Jm2nB2g/wc83wyw3Z9YA8jIy/HdYPB4Q2oi7bNJqTGdIKMuDgEzVZ3jOvC+I9Ry4iehwY7FkO9is2qxxNICpPMWjoqpxS9Ojg8V2OVi55rCBROhBcjgiRPbPC3vX4s0S8tcMMvXboxqIQKKXJY4UoA2of8muC8VMdKo9kS8tZN2YlS3IrkLVjMl8yfXFDGGrwniy3KOk5fGrF2dsjOhkohh0hKKqTAcWwJT/okr9RHnCdZLUY4CqDaFLXMN/pMLOAHrZotSK7ZpPrbhXJfMbpKczLIeJ6hsgFhoDOAk4LFisQD1u66x0upMia9F2ObBaCIjT46MBUnLgLVq3m+nDEzo0Jr/3GGa064eD2IZtlTr+74WzUMxj3mEwz2IGwzpGbMc0ocDsfUOp03p" id="278" name="Google Shape;278;p32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2686" y="1804734"/>
            <a:ext cx="3373211" cy="27309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/>
          <p:nvPr/>
        </p:nvSpPr>
        <p:spPr>
          <a:xfrm flipH="1">
            <a:off x="3449171" y="348343"/>
            <a:ext cx="231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DBSCAN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3"/>
          <p:cNvSpPr txBox="1"/>
          <p:nvPr/>
        </p:nvSpPr>
        <p:spPr>
          <a:xfrm>
            <a:off x="566057" y="805543"/>
            <a:ext cx="2925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Clustering data with DBSCAN with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3"/>
          <p:cNvSpPr/>
          <p:nvPr/>
        </p:nvSpPr>
        <p:spPr>
          <a:xfrm>
            <a:off x="647700" y="1267446"/>
            <a:ext cx="4427100" cy="255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98375" lIns="0" spcFirstLastPara="1" rIns="0" wrap="square" tIns="1983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eps=1.5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sets the maximum distance between two samples for one to be considered as in the neighborhood of the other. It determines the size of the neighborhood around each point.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min_samples=20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requires that a point has at least 20 neighbors within the distance eps to be considered a core point. This parameter controls the density required to form a cluster.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7" name="Google Shape;28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33060" y="1431573"/>
            <a:ext cx="3408045" cy="2759183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3"/>
          <p:cNvSpPr txBox="1"/>
          <p:nvPr/>
        </p:nvSpPr>
        <p:spPr>
          <a:xfrm>
            <a:off x="647700" y="4130520"/>
            <a:ext cx="2911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the silhouette score was 0.447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4"/>
          <p:cNvSpPr txBox="1"/>
          <p:nvPr/>
        </p:nvSpPr>
        <p:spPr>
          <a:xfrm>
            <a:off x="3208020" y="327660"/>
            <a:ext cx="27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Models comparison 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4"/>
          <p:cNvSpPr txBox="1"/>
          <p:nvPr/>
        </p:nvSpPr>
        <p:spPr>
          <a:xfrm>
            <a:off x="297180" y="1270307"/>
            <a:ext cx="2528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K-means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silhouette score = 0.518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Davies-Bouldin Index = 0.764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34"/>
          <p:cNvSpPr txBox="1"/>
          <p:nvPr/>
        </p:nvSpPr>
        <p:spPr>
          <a:xfrm>
            <a:off x="3429000" y="1270307"/>
            <a:ext cx="2528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MiniBatch K-means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silhouette score = 0.491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Davies-Bouldin Index = 0.981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4"/>
          <p:cNvSpPr txBox="1"/>
          <p:nvPr/>
        </p:nvSpPr>
        <p:spPr>
          <a:xfrm>
            <a:off x="6309360" y="1301084"/>
            <a:ext cx="2478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DBSCAN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silhouette score = 0.447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Davies-Bouldin Index = 1.78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4"/>
          <p:cNvSpPr txBox="1"/>
          <p:nvPr/>
        </p:nvSpPr>
        <p:spPr>
          <a:xfrm>
            <a:off x="297181" y="3261360"/>
            <a:ext cx="8490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can conclude that </a:t>
            </a:r>
            <a:r>
              <a:rPr b="1" i="0" lang="en" sz="16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K-means</a:t>
            </a: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the best model because it has the highest silhouette value and lowest DBI value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/>
        </p:nvSpPr>
        <p:spPr>
          <a:xfrm>
            <a:off x="771525" y="501500"/>
            <a:ext cx="5658000" cy="6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Info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5"/>
          <p:cNvSpPr txBox="1"/>
          <p:nvPr/>
        </p:nvSpPr>
        <p:spPr>
          <a:xfrm>
            <a:off x="4629150" y="835825"/>
            <a:ext cx="36906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After importing needed libraries and reading the dataset csv file “downloaded from kaggle” , we found that it contains: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18 columns with 17 features in addition to “CUST_ID” column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14 columns are numerical floats with 3 numerical integer columns in addition 1 object column with is “CUST_ID”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8950 customer (instance)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Some missing values in 2 columns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525" y="1053750"/>
            <a:ext cx="3800475" cy="36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/>
        </p:nvSpPr>
        <p:spPr>
          <a:xfrm>
            <a:off x="771525" y="501500"/>
            <a:ext cx="5658000" cy="6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Descriptive statistics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554100" y="3477875"/>
            <a:ext cx="4127700" cy="1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 the first glance, we expect having skewed distributions dominating on all features here, especially when comparing each feature Mean and Median, besides having extreme values.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8" name="Google Shape;148;p16"/>
          <p:cNvPicPr preferRelativeResize="0"/>
          <p:nvPr/>
        </p:nvPicPr>
        <p:blipFill rotWithShape="1">
          <a:blip r:embed="rId3">
            <a:alphaModFix/>
          </a:blip>
          <a:srcRect b="10418" l="0" r="0" t="0"/>
          <a:stretch/>
        </p:blipFill>
        <p:spPr>
          <a:xfrm>
            <a:off x="7313425" y="3477875"/>
            <a:ext cx="1423650" cy="127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875" y="1183200"/>
            <a:ext cx="8845476" cy="206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6"/>
          <p:cNvSpPr/>
          <p:nvPr/>
        </p:nvSpPr>
        <p:spPr>
          <a:xfrm>
            <a:off x="559725" y="16300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6"/>
          <p:cNvSpPr/>
          <p:nvPr/>
        </p:nvSpPr>
        <p:spPr>
          <a:xfrm>
            <a:off x="1702725" y="23158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6"/>
          <p:cNvSpPr/>
          <p:nvPr/>
        </p:nvSpPr>
        <p:spPr>
          <a:xfrm>
            <a:off x="2388525" y="16300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6"/>
          <p:cNvSpPr/>
          <p:nvPr/>
        </p:nvSpPr>
        <p:spPr>
          <a:xfrm>
            <a:off x="3379125" y="16300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6"/>
          <p:cNvSpPr/>
          <p:nvPr/>
        </p:nvSpPr>
        <p:spPr>
          <a:xfrm>
            <a:off x="4674525" y="16300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6"/>
          <p:cNvSpPr/>
          <p:nvPr/>
        </p:nvSpPr>
        <p:spPr>
          <a:xfrm>
            <a:off x="5512725" y="16300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6"/>
          <p:cNvSpPr/>
          <p:nvPr/>
        </p:nvSpPr>
        <p:spPr>
          <a:xfrm>
            <a:off x="6731925" y="16300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8255925" y="16300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471" y="1061163"/>
            <a:ext cx="8202953" cy="1949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7"/>
          <p:cNvPicPr preferRelativeResize="0"/>
          <p:nvPr/>
        </p:nvPicPr>
        <p:blipFill rotWithShape="1">
          <a:blip r:embed="rId4">
            <a:alphaModFix/>
          </a:blip>
          <a:srcRect b="0" l="0" r="94623" t="9313"/>
          <a:stretch/>
        </p:blipFill>
        <p:spPr>
          <a:xfrm>
            <a:off x="304800" y="1255762"/>
            <a:ext cx="483846" cy="190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7"/>
          <p:cNvPicPr preferRelativeResize="0"/>
          <p:nvPr/>
        </p:nvPicPr>
        <p:blipFill rotWithShape="1">
          <a:blip r:embed="rId5">
            <a:alphaModFix/>
          </a:blip>
          <a:srcRect b="89255" l="89303" r="0" t="0"/>
          <a:stretch/>
        </p:blipFill>
        <p:spPr>
          <a:xfrm>
            <a:off x="7983325" y="1075200"/>
            <a:ext cx="526225" cy="22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/>
          <p:nvPr/>
        </p:nvSpPr>
        <p:spPr>
          <a:xfrm>
            <a:off x="1397925" y="14776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7"/>
          <p:cNvSpPr/>
          <p:nvPr/>
        </p:nvSpPr>
        <p:spPr>
          <a:xfrm>
            <a:off x="2617125" y="14776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7"/>
          <p:cNvSpPr/>
          <p:nvPr/>
        </p:nvSpPr>
        <p:spPr>
          <a:xfrm>
            <a:off x="4826925" y="14776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7"/>
          <p:cNvSpPr/>
          <p:nvPr/>
        </p:nvSpPr>
        <p:spPr>
          <a:xfrm>
            <a:off x="5512725" y="14776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7"/>
          <p:cNvSpPr/>
          <p:nvPr/>
        </p:nvSpPr>
        <p:spPr>
          <a:xfrm>
            <a:off x="6427125" y="14776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7"/>
          <p:cNvSpPr/>
          <p:nvPr/>
        </p:nvSpPr>
        <p:spPr>
          <a:xfrm>
            <a:off x="7341525" y="1477650"/>
            <a:ext cx="707100" cy="265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7"/>
          <p:cNvSpPr/>
          <p:nvPr/>
        </p:nvSpPr>
        <p:spPr>
          <a:xfrm>
            <a:off x="7969100" y="1401447"/>
            <a:ext cx="707100" cy="1478100"/>
          </a:xfrm>
          <a:prstGeom prst="ellipse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/>
        </p:nvSpPr>
        <p:spPr>
          <a:xfrm>
            <a:off x="6172175" y="260050"/>
            <a:ext cx="2443200" cy="31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8"/>
          <p:cNvSpPr txBox="1"/>
          <p:nvPr/>
        </p:nvSpPr>
        <p:spPr>
          <a:xfrm>
            <a:off x="771525" y="501500"/>
            <a:ext cx="2674500" cy="6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Univariate analysis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8"/>
          <p:cNvSpPr txBox="1"/>
          <p:nvPr/>
        </p:nvSpPr>
        <p:spPr>
          <a:xfrm>
            <a:off x="4315200" y="425800"/>
            <a:ext cx="4590600" cy="28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Analysis numerical features using histogram, gave us an idea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 how data is distributed in each feature, and the benefit of knowing that Most of the features are skewed: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To the right</a:t>
            </a: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BALANCE_FREQUENCY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TENURE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To the left: ALL Other features </a:t>
            </a:r>
            <a:r>
              <a:rPr b="0" i="0" lang="en" sz="14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except :</a:t>
            </a:r>
            <a:endParaRPr b="0" i="0" sz="14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PURCHASES_FREQUENCY</a:t>
            </a:r>
            <a:endParaRPr b="0" i="0" sz="14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258400"/>
            <a:ext cx="4010399" cy="3030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/>
        </p:nvSpPr>
        <p:spPr>
          <a:xfrm>
            <a:off x="749125" y="424325"/>
            <a:ext cx="4008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Checking for Missing values (NaN)</a:t>
            </a:r>
            <a:endParaRPr b="1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6050" y="916925"/>
            <a:ext cx="3124200" cy="311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20850" y="2168950"/>
            <a:ext cx="2500726" cy="165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/>
          <p:nvPr/>
        </p:nvSpPr>
        <p:spPr>
          <a:xfrm>
            <a:off x="1453050" y="642950"/>
            <a:ext cx="21474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2" name="Google Shape;19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17375" y="2155525"/>
            <a:ext cx="3062300" cy="270987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 txBox="1"/>
          <p:nvPr/>
        </p:nvSpPr>
        <p:spPr>
          <a:xfrm>
            <a:off x="749125" y="424325"/>
            <a:ext cx="2841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Checking for Duplicates</a:t>
            </a:r>
            <a:endParaRPr b="1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0"/>
          <p:cNvSpPr txBox="1"/>
          <p:nvPr/>
        </p:nvSpPr>
        <p:spPr>
          <a:xfrm>
            <a:off x="749125" y="1331775"/>
            <a:ext cx="80205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 duplicates was found either with or without CUST_ID column.</a:t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/>
        </p:nvSpPr>
        <p:spPr>
          <a:xfrm>
            <a:off x="707225" y="398625"/>
            <a:ext cx="30603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Checking for Outliers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1"/>
          <p:cNvSpPr txBox="1"/>
          <p:nvPr/>
        </p:nvSpPr>
        <p:spPr>
          <a:xfrm>
            <a:off x="4320575" y="477650"/>
            <a:ext cx="4539000" cy="22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Since our data has </a:t>
            </a: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Skewed distribution, </a:t>
            </a: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used </a:t>
            </a:r>
            <a:r>
              <a:rPr b="1" i="0" lang="en" sz="1500" u="none" cap="none" strike="noStrike">
                <a:solidFill>
                  <a:srgbClr val="040C28"/>
                </a:solidFill>
                <a:latin typeface="Arial"/>
                <a:ea typeface="Arial"/>
                <a:cs typeface="Arial"/>
                <a:sym typeface="Arial"/>
              </a:rPr>
              <a:t>Q1 - 3 IQR</a:t>
            </a:r>
            <a:r>
              <a:rPr b="0" i="0" lang="en" sz="1500" u="none" cap="none" strike="noStrike">
                <a:solidFill>
                  <a:srgbClr val="040C28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i="0" lang="en" sz="1500" u="none" cap="none" strike="noStrike">
                <a:solidFill>
                  <a:srgbClr val="040C28"/>
                </a:solidFill>
                <a:latin typeface="Arial"/>
                <a:ea typeface="Arial"/>
                <a:cs typeface="Arial"/>
                <a:sym typeface="Arial"/>
              </a:rPr>
              <a:t>Q</a:t>
            </a:r>
            <a:r>
              <a:rPr b="1" baseline="-25000" i="0" lang="en" sz="1500" u="none" cap="none" strike="noStrike">
                <a:solidFill>
                  <a:srgbClr val="040C28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1" i="0" lang="en" sz="1500" u="none" cap="none" strike="noStrike">
                <a:solidFill>
                  <a:srgbClr val="040C28"/>
                </a:solidFill>
                <a:latin typeface="Arial"/>
                <a:ea typeface="Arial"/>
                <a:cs typeface="Arial"/>
                <a:sym typeface="Arial"/>
              </a:rPr>
              <a:t> + 3 IQR</a:t>
            </a: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as to set boundaries to check the outliers &amp; this reveals that: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There are 14 columns that has outliers according to the equation.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1" name="Google Shape;20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7700" y="858150"/>
            <a:ext cx="3219348" cy="382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